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Lst>
  <p:sldSz cy="5143500" cx="9144000"/>
  <p:notesSz cx="6858000" cy="9144000"/>
  <p:embeddedFontLst>
    <p:embeddedFont>
      <p:font typeface="Roboto"/>
      <p:regular r:id="rId49"/>
      <p:bold r:id="rId50"/>
      <p:italic r:id="rId51"/>
      <p:boldItalic r:id="rId52"/>
    </p:embeddedFont>
    <p:embeddedFont>
      <p:font typeface="Proxima Nova"/>
      <p:regular r:id="rId53"/>
      <p:bold r:id="rId54"/>
      <p:italic r:id="rId55"/>
      <p:boldItalic r:id="rId56"/>
    </p:embeddedFont>
    <p:embeddedFont>
      <p:font typeface="Proxima Nova Extrabold"/>
      <p:bold r:id="rId57"/>
    </p:embeddedFont>
    <p:embeddedFont>
      <p:font typeface="Roboto Mono"/>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62" roundtripDataSignature="AMtx7mijGwAoFb0ykklHO0RGVWRjqJHM3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font" Target="fonts/Roboto-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customschemas.google.com/relationships/presentationmetadata" Target="metadata"/><Relationship Id="rId61" Type="http://schemas.openxmlformats.org/officeDocument/2006/relationships/font" Target="fonts/RobotoMono-bold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font" Target="fonts/RobotoMono-italic.fntdata"/><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Roboto-italic.fntdata"/><Relationship Id="rId50" Type="http://schemas.openxmlformats.org/officeDocument/2006/relationships/font" Target="fonts/Roboto-bold.fntdata"/><Relationship Id="rId53" Type="http://schemas.openxmlformats.org/officeDocument/2006/relationships/font" Target="fonts/ProximaNova-regular.fntdata"/><Relationship Id="rId52" Type="http://schemas.openxmlformats.org/officeDocument/2006/relationships/font" Target="fonts/Roboto-boldItalic.fntdata"/><Relationship Id="rId11" Type="http://schemas.openxmlformats.org/officeDocument/2006/relationships/slide" Target="slides/slide7.xml"/><Relationship Id="rId55" Type="http://schemas.openxmlformats.org/officeDocument/2006/relationships/font" Target="fonts/ProximaNova-italic.fntdata"/><Relationship Id="rId10" Type="http://schemas.openxmlformats.org/officeDocument/2006/relationships/slide" Target="slides/slide6.xml"/><Relationship Id="rId54" Type="http://schemas.openxmlformats.org/officeDocument/2006/relationships/font" Target="fonts/ProximaNova-bold.fntdata"/><Relationship Id="rId13" Type="http://schemas.openxmlformats.org/officeDocument/2006/relationships/slide" Target="slides/slide9.xml"/><Relationship Id="rId57" Type="http://schemas.openxmlformats.org/officeDocument/2006/relationships/font" Target="fonts/ProximaNovaExtrabold-bold.fntdata"/><Relationship Id="rId12" Type="http://schemas.openxmlformats.org/officeDocument/2006/relationships/slide" Target="slides/slide8.xml"/><Relationship Id="rId56" Type="http://schemas.openxmlformats.org/officeDocument/2006/relationships/font" Target="fonts/ProximaNova-boldItalic.fntdata"/><Relationship Id="rId15" Type="http://schemas.openxmlformats.org/officeDocument/2006/relationships/slide" Target="slides/slide11.xml"/><Relationship Id="rId59" Type="http://schemas.openxmlformats.org/officeDocument/2006/relationships/font" Target="fonts/RobotoMono-bold.fntdata"/><Relationship Id="rId14" Type="http://schemas.openxmlformats.org/officeDocument/2006/relationships/slide" Target="slides/slide10.xml"/><Relationship Id="rId58" Type="http://schemas.openxmlformats.org/officeDocument/2006/relationships/font" Target="fonts/RobotoMono-regular.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gif>
</file>

<file path=ppt/media/image15.gif>
</file>

<file path=ppt/media/image16.png>
</file>

<file path=ppt/media/image2.gif>
</file>

<file path=ppt/media/image3.png>
</file>

<file path=ppt/media/image4.gif>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fd31082e30_0_48: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fd31082e30_0_48: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A medida que se hayan realizado los tests se podrá verificar que: dado ciertas condiciones se obtendrán ciertos resultados esperados. Esto será de utilidad al negocio a medida que se contemplen la mayor cantidad de condiciones posibles (ingreso de datos, entorno, respuestas de recursos consumidos). De este modo, cuando surja una inconsistencia o contingencia, los elementos debidamente testeados permiten, en principio, reducir el margen de acción para encontrar una solución.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fd31082e30_0_55: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fd31082e30_0_55: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Tener tests con datos útiles ayuda a evitar que se modifiquen los resultados devueltos cuando el proyecto cambie de manos (traspaso de equipo, nuevos empleados), cambie el contexto, o los diversos modelos de negocio.</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fd31082e30_0_62: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fd31082e30_0_62: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Como se verá más adelante, para construir tests ágiles, se necesita código que también lo sea. El buen desarrollo de uno acompaña el buen desarrollo del otro.</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fd31082e30_0_69: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fd31082e30_0_69: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fd31082e30_0_76: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fd31082e30_0_76: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La mera necesidad de acelerar el proceso de ejecución de tests puede provocar el rediseño de cómo se ejecutan ciertas soluciones. Abandonar prácticas que solían ser habituales pero que la propia evolución de los lenguajes han vuelto obsoletas. Testing sobre código escrito implica obligarse a revisar qué está pasando. En la foto grande esto puede implicar cambios de diseño.</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fd31082e30_0_83: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fd31082e30_0_83: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En simultáneo a la integración del testeo, nuestro código ya empezará a estar escrito para que pueda ser testeado</a:t>
            </a:r>
            <a:r>
              <a:rPr lang="en-GB">
                <a:solidFill>
                  <a:schemeClr val="dk1"/>
                </a:solidFill>
              </a:rPr>
              <a:t>. Este patrón permite empezar a desarrollar hacia adelante siguiendo ciertos preceptos. Algunos de ellos ya los hemos visto en clases anteriores como el principio de Inversión de Control.</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fd31082e30_0_90:notes"/>
          <p:cNvSpPr txBox="1"/>
          <p:nvPr>
            <p:ph idx="1" type="body"/>
          </p:nvPr>
        </p:nvSpPr>
        <p:spPr>
          <a:xfrm>
            <a:off x="685800" y="4343393"/>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gfd31082e30_0_90: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fd31082e30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fd31082e30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fd31082e30_8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fd31082e30_8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fd31082e30_8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fd31082e30_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fd31082e30_0_98: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fd31082e30_0_98: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Dentro del universo de posibilidades de testing podemos partir como escala 1:1 a la acción en concreto sobre un sistema productivo. Esto es: que un humano ejecute el caso de uso directamente en producción y compruebe que los resultados sean los esperados. Aquí, el costo en recursos (humano, equipo, tiempo de ejecución) equivale al del uso en producción. Estos chequeos los pueden hacer los mismos desarrolladores una vez enviado a producción un desarrollo, de hecho lo hacen. Pero cuando el sistema crece es demasiado costoso trasladar 1:1 el esfuerzo para cumplir estos escenarios.</a:t>
            </a:r>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fd31082e30_0_107: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fd31082e30_0_107: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El problema de la escalabilidad se da también para los tests automatizados. Es por esto que se separan en tres grandes grupos. Cada uno con alcance y funciones definidas. Dentro del contexto de fury, se consideran tres: funcional, integración y unitario. Estos tienen en común que implican validación de datos de entrada y salida del sistema pero con enfoques diferentes.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fd31082e30_0_118: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fd31082e30_0_118: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El funcional es del todo el sistema, sin importar cómo se implementan estas respuestas. Suele ser costoso a nivel negocio porque, sobre todo en producción, requiere capacidad de revertir cualquier alteración de datos para no corromper las bases productivas.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fd31082e30_0_125: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fd31082e30_0_125: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El test de integración abarca diferentes módulos de código y su relación.Hay cierto enfoque en el “cómo” se implementa la solución, ya que espera respuestas en sectores específicos de código. Pero sin ir al detalle. Es por esto que se los suele llamar tests de “black box”. No importa el contenido del código abarcado sino sus entradas y salidas.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fd31082e30_0_133: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fd31082e30_0_133: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Finalmente se encuentra el test unitario. Este abarca una unidad de código. La menor expresión posible. En POO: cada método público de una clase. </a:t>
            </a:r>
            <a:r>
              <a:rPr lang="en-GB">
                <a:solidFill>
                  <a:schemeClr val="dk1"/>
                </a:solidFill>
              </a:rPr>
              <a:t>Además de entradas y salidas de información,</a:t>
            </a:r>
            <a:r>
              <a:rPr lang="en-GB"/>
              <a:t> aquí se validará también que las cosas se hagan de forma que se especifique. Es por esto que se los llama tests de “white box” ya que el contenido, el como, es también sujeto a validación. Unit testing es en esencia un chequeo del programador: verificar que el código está haciendo lo que él espera que haga.</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fd31082e30_0_142: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fd31082e30_0_142: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Sin importar su alcance, cada test se compone por las mismas tres partes: 1) La respuesta que se espera del 2) Código que se ejecuta bajo un 3) contexto o recursos. A mayor cantidad de escenarios testeados más eficiente será el test. Un test exitoso, entonces, será el que pueda mockear efectivamente los recursos que el código que queremos probar vaya a consumir y el entorno en el que se encuentra (puede ser deployment, trabajar cuando hay una alta tasa de carga, etc.)</a:t>
            </a:r>
            <a:endParaRPr/>
          </a:p>
          <a:p>
            <a:pPr indent="0" lvl="0" marL="0" rtl="0" algn="l">
              <a:spcBef>
                <a:spcPts val="0"/>
              </a:spcBef>
              <a:spcAft>
                <a:spcPts val="0"/>
              </a:spcAft>
              <a:buClr>
                <a:schemeClr val="dk1"/>
              </a:buClr>
              <a:buSzPts val="1100"/>
              <a:buFont typeface="Arial"/>
              <a:buNone/>
            </a:pPr>
            <a:r>
              <a:rPr lang="en-GB"/>
              <a:t>Por otra parte, es importante también tener en claro las salidas que se esperan de cada test. Como veremos más adelante, hay ciertas técnicas que permiten tener que modificar los tests lo menos posible en caso de que se modifiquen los modelos de negocio.</a:t>
            </a:r>
            <a:br>
              <a:rPr lang="en-GB"/>
            </a:br>
            <a:r>
              <a:rPr lang="en-GB"/>
              <a:t>(Nota del autor: en un sistema “resiliente” no debería de ser necesario. Un cambio de modelo debería de requerir cambio de versión de API. Pero, de todos modos, estas técnicas también sirven para el proceso de desarrollo de la solución cuando, posiblemente el modelo no esté definido del todo. Y para sistemas en el que el negocio se define día a dia…)</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fd31082e30_0_155:notes"/>
          <p:cNvSpPr txBox="1"/>
          <p:nvPr>
            <p:ph idx="1" type="body"/>
          </p:nvPr>
        </p:nvSpPr>
        <p:spPr>
          <a:xfrm>
            <a:off x="685800" y="4343393"/>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gfd31082e30_0_155: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GB"/>
              <a:t>Rápido: el test debiera de correr y mostrar el resultado deseado en un cuestión de segundos. Alentar de esta forma la ejecución de tests en cualquier momento del ciclo de desarrollo.</a:t>
            </a:r>
            <a:endParaRPr/>
          </a:p>
          <a:p>
            <a:pPr indent="0" lvl="0" marL="0" rtl="0" algn="l">
              <a:lnSpc>
                <a:spcPct val="100000"/>
              </a:lnSpc>
              <a:spcBef>
                <a:spcPts val="0"/>
              </a:spcBef>
              <a:spcAft>
                <a:spcPts val="0"/>
              </a:spcAft>
              <a:buSzPts val="1400"/>
              <a:buNone/>
            </a:pPr>
            <a:r>
              <a:rPr lang="en-GB"/>
              <a:t>Independiente: Cada test unitario debiera de ser independiente de configuración, variables de entorno, otros tests y cualquier valor. Debiera seguir la premisa de la 3 A Arreglar, Actual, Asertar (el template que veremos más adelante).</a:t>
            </a:r>
            <a:endParaRPr/>
          </a:p>
          <a:p>
            <a:pPr indent="0" lvl="0" marL="0" rtl="0" algn="l">
              <a:lnSpc>
                <a:spcPct val="100000"/>
              </a:lnSpc>
              <a:spcBef>
                <a:spcPts val="0"/>
              </a:spcBef>
              <a:spcAft>
                <a:spcPts val="0"/>
              </a:spcAft>
              <a:buSzPts val="1400"/>
              <a:buNone/>
            </a:pPr>
            <a:r>
              <a:rPr lang="en-GB"/>
              <a:t>Repetibles: los tests debieran ser repetibles y determinísticos (esto es, sus valores no debieran de cambiar basados en las veces que se ejecutan, el entorno en el que se hacen, la hora en el que lo hacen, etc.). Cada test debiera de tener su propia data sin depender de factores externos.</a:t>
            </a:r>
            <a:endParaRPr/>
          </a:p>
          <a:p>
            <a:pPr indent="0" lvl="0" marL="0" rtl="0" algn="l">
              <a:lnSpc>
                <a:spcPct val="100000"/>
              </a:lnSpc>
              <a:spcBef>
                <a:spcPts val="0"/>
              </a:spcBef>
              <a:spcAft>
                <a:spcPts val="0"/>
              </a:spcAft>
              <a:buSzPts val="1400"/>
              <a:buNone/>
            </a:pPr>
            <a:r>
              <a:rPr lang="en-GB"/>
              <a:t>Auto Validado: No debieras de necesitar checkear manualmente si tus tests pasan o no. Las herramientas de test se encargan de esto, adecuarlas a la CI apropiada hace el resto del trabajo.</a:t>
            </a:r>
            <a:endParaRPr/>
          </a:p>
          <a:p>
            <a:pPr indent="0" lvl="0" marL="0" rtl="0" algn="l">
              <a:lnSpc>
                <a:spcPct val="100000"/>
              </a:lnSpc>
              <a:spcBef>
                <a:spcPts val="0"/>
              </a:spcBef>
              <a:spcAft>
                <a:spcPts val="0"/>
              </a:spcAft>
              <a:buSzPts val="1400"/>
              <a:buNone/>
            </a:pPr>
            <a:r>
              <a:rPr lang="en-GB"/>
              <a:t>Oportuno: Debería de cubrir todos los caminos felices, los casos extremos (donde el autor sienta que la el funcionamiento pueda fallar). También probar variables y argumentos ilegales (en lenguajes tipados parte de esto lo hace el propio compilador), probar seguridad, valores largos. Testear todos los casos de uso, no solamente la cobertura (un mismo bloque de código puede implicar varios casos de uso, probarlos todos por más que uno solo ya implique cobertura de ese bloque).</a:t>
            </a:r>
            <a:endParaRPr sz="1600">
              <a:solidFill>
                <a:srgbClr val="292929"/>
              </a:solidFill>
              <a:highlight>
                <a:srgbClr val="FFFFFF"/>
              </a:highlight>
              <a:latin typeface="Georgia"/>
              <a:ea typeface="Georgia"/>
              <a:cs typeface="Georgia"/>
              <a:sym typeface="Georgia"/>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fd31082e30_0_163: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fd31082e30_0_163: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Preparado el contexto global, nos enfocamos en un test unitario. Del test primero percibimos que hay ciertos comentarios: Given, When, Then son un template usado en la elaboración de tests de aceptación, de uso principalmente para tests funcionales y dentro del contexto de BDD (Behaviour Driven Development). Nosotros usamos este mismo template a nivel micro. Sirve para poder ordenar los tests: primero definimos el contexto del test (mocks, datos esperados), después ejecutamos la acción a testear y finalmente hacemos las validaciones necesarias.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fd31082e30_0_0: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83" name="Google Shape;83;gfd31082e30_0_0: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fd31082e30_0_179: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fd31082e30_0_179: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El template anterior podemos usarlo para nombrar nuestros tests escribiendo un contenido a esas etapas. Proponemos dos formas de hacerlo, en una nos interesa explicitar el contexto en la otra no. Es así que: hacer un get de carrier obtiene un carrier se puede traducir como getCarrier_getsCarrier o, en español, getCarrier_obtieneCarrier. Primero indicamos qué hacemos y luego que esperamos.</a:t>
            </a:r>
            <a:br>
              <a:rPr lang="en-GB"/>
            </a:br>
            <a:r>
              <a:rPr lang="en-GB"/>
              <a:t>A esa fórmula se le puede añadir el contexto para orientar un poco más, en caso de ser necesario. Cuando se pide un carrier correctamente, get carrier devuelve un carrier se traduce a whenCorrectRequest_getCarrier_getsCarrier().</a:t>
            </a:r>
            <a:endParaRPr/>
          </a:p>
          <a:p>
            <a:pPr indent="0" lvl="0" marL="0" rtl="0" algn="l">
              <a:spcBef>
                <a:spcPts val="0"/>
              </a:spcBef>
              <a:spcAft>
                <a:spcPts val="0"/>
              </a:spcAft>
              <a:buClr>
                <a:schemeClr val="dk1"/>
              </a:buClr>
              <a:buSzPts val="1100"/>
              <a:buFont typeface="Arial"/>
              <a:buNone/>
            </a:pPr>
            <a:r>
              <a:rPr lang="en-GB"/>
              <a:t>También tenemos un ejemplo de una captura de excepción: cuando se dan credenciales erróneas, una excepción de prohibido tira una de mercado libre.</a:t>
            </a:r>
            <a:endParaRPr/>
          </a:p>
          <a:p>
            <a:pPr indent="0" lvl="0" marL="0" rtl="0" algn="l">
              <a:spcBef>
                <a:spcPts val="0"/>
              </a:spcBef>
              <a:spcAft>
                <a:spcPts val="0"/>
              </a:spcAft>
              <a:buClr>
                <a:schemeClr val="dk1"/>
              </a:buClr>
              <a:buSzPts val="1100"/>
              <a:buFont typeface="Arial"/>
              <a:buNone/>
            </a:pPr>
            <a:r>
              <a:rPr lang="en-GB"/>
              <a:t>Tengamos en cuenta que no siempre es necesario explicitar el contexto y en el ejemplo de la excepción se ve claro: A nosotros nos puede interesar solamente que una excepción Forbidden tire una de Meli sin importarnos en ese momento por qué es que se da esta excepción.</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fd31082e30_0_186: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fd31082e30_0_186: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Aquí vemos un ejemplo del template puesto dentro de un testing. En pseudocódigo se puede ver cómo esa función describe en el nombre contexto, ejecución y esperados. A simple vista se puede ver qué se espera de método.</a:t>
            </a:r>
            <a:endParaRPr/>
          </a:p>
          <a:p>
            <a:pPr indent="0" lvl="0" marL="0" rtl="0" algn="l">
              <a:spcBef>
                <a:spcPts val="0"/>
              </a:spcBef>
              <a:spcAft>
                <a:spcPts val="0"/>
              </a:spcAft>
              <a:buClr>
                <a:schemeClr val="dk1"/>
              </a:buClr>
              <a:buSzPts val="1100"/>
              <a:buFont typeface="Arial"/>
              <a:buNone/>
            </a:pPr>
            <a:r>
              <a:rPr lang="en-GB"/>
              <a:t>Dentro podemos ver cómo se plantea en el Given el escenario: Se una dependencia y prepara un valor esperado usando un helper. También se define que la dependencia devolverá el resultado esperado.</a:t>
            </a:r>
            <a:endParaRPr/>
          </a:p>
          <a:p>
            <a:pPr indent="0" lvl="0" marL="0" rtl="0" algn="l">
              <a:spcBef>
                <a:spcPts val="0"/>
              </a:spcBef>
              <a:spcAft>
                <a:spcPts val="0"/>
              </a:spcAft>
              <a:buClr>
                <a:schemeClr val="dk1"/>
              </a:buClr>
              <a:buSzPts val="1100"/>
              <a:buFont typeface="Arial"/>
              <a:buNone/>
            </a:pPr>
            <a:r>
              <a:rPr lang="en-GB"/>
              <a:t>Luego en el Then se ejecuta el código y se almacena en actual el resultado. Finalmente, en el Then se verifica primero que el resultado sea el esperado y que se llame al método method() de la dependencia.</a:t>
            </a:r>
            <a:endParaRPr/>
          </a:p>
          <a:p>
            <a:pPr indent="0" lvl="0" marL="0" rtl="0" algn="l">
              <a:spcBef>
                <a:spcPts val="0"/>
              </a:spcBef>
              <a:spcAft>
                <a:spcPts val="0"/>
              </a:spcAft>
              <a:buClr>
                <a:schemeClr val="dk1"/>
              </a:buClr>
              <a:buSzPts val="1100"/>
              <a:buFont typeface="Arial"/>
              <a:buNone/>
            </a:pPr>
            <a:r>
              <a:rPr lang="en-GB"/>
              <a:t>Si el expected es lo que retorna la dependencia el tests pasará. Si hay una nueva instancia extraña en el medio ya no. Esto nos permite también verificar que el resultado del método a testear sea lo que nos devuelva la dependencia.</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fd31082e30_0_192: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fd31082e30_0_192: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Pero también podemos agregarle algo más de valor al test si es que el método hace algo más que devolver el resultado de la dependencia. En este ejemplo, podemos ver cómo la clase que testeamos busca el subject desde la dependencia, calcula un coeficiente usando un valor pre-definido   lo setea al subject y lo devuelve.</a:t>
            </a:r>
            <a:endParaRPr/>
          </a:p>
          <a:p>
            <a:pPr indent="0" lvl="0" marL="0" rtl="0" algn="l">
              <a:spcBef>
                <a:spcPts val="0"/>
              </a:spcBef>
              <a:spcAft>
                <a:spcPts val="0"/>
              </a:spcAft>
              <a:buClr>
                <a:schemeClr val="dk1"/>
              </a:buClr>
              <a:buSzPts val="1100"/>
              <a:buFont typeface="Arial"/>
              <a:buNone/>
            </a:pPr>
            <a:r>
              <a:rPr lang="en-GB"/>
              <a:t>Nosotros sabemos el resultado final de esto entonces podemos construirlo. ¿Pero cómo verificamos que efectivamente se construya como queremos? Podemos mockear el mismo resultado de nuestra dependencia mockeada. Un buen mockeador nos permite tener control sobre lo que mockeamos. De este modo, verificamos que, el resultado del mock recibió un llamado a setCoefficient con el valor que esperamos va a meter nuestro código.</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fd31082e30_0_6:notes"/>
          <p:cNvSpPr txBox="1"/>
          <p:nvPr>
            <p:ph idx="1" type="body"/>
          </p:nvPr>
        </p:nvSpPr>
        <p:spPr>
          <a:xfrm>
            <a:off x="685800" y="4343393"/>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gfd31082e30_0_6: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3" name="Google Shape;37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3" name="Google Shape;383;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fd31082e30_0_14: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95" name="Google Shape;95;gfd31082e30_0_14: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br>
              <a:rPr lang="en-GB"/>
            </a:br>
            <a:br>
              <a:rPr lang="en-GB"/>
            </a:b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fd31082e30_0_20: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fd31082e30_0_20: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Casi en simultáneo a los primeros tests, la mera revisión de código y validación de casos diferentes al “camino feliz” (manejo de excepciones, casos de uso marginales) se puede comprobar la existencia de comportamiento no esperado previo a la puesta en producción del sistema. Como veremos más adelante, los tests unitarios implican también corroborar qué sucede en el interior del código testeado. Esto permite también identificar si hay acciones realizadas sin sentido o equivocadas.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fd31082e30_0_27: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fd31082e30_0_27: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Al recorrer nuevamente el código, la elaboración de tests permite identificar si hay pedazos de código que realizan la misma función (posiblemente debido a que no acompañaron cambios en los recursos consumidos como APIs externas, bases de datos o modelo de negocio) o simplemente por mala planificación. O pedazos de código ad hoc que puedan ser re utilizados. Esto también se puede ver mejor si se eligen bien los nombres para los tests. Si tenemos varios tests que dicen “getDeCarrier_obtieneUnCarrier” pero también más abstractos de tipo “get_realizaGet” se pueden detectar duplicados a golpe de ojo</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fd31082e30_0_34: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fd31082e30_0_34: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Cada test unitario provee de información de tiempo de ejecución. Se puede percibir a simple vista si hay un test que demora más tiempo en resolverse acorde a la complejidad que requiere el problema que resuelve. Incluso el tiempo de ejecución de un proceso puede medirse y ser un parámetro a validar para que pase o no un test. Veremos algo de esto más adelante.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fd31082e30_0_42:notes"/>
          <p:cNvSpPr/>
          <p:nvPr>
            <p:ph idx="2" type="sldImg"/>
          </p:nvPr>
        </p:nvSpPr>
        <p:spPr>
          <a:xfrm>
            <a:off x="1140403" y="685776"/>
            <a:ext cx="4578000" cy="34287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fd31082e30_0_42:notes"/>
          <p:cNvSpPr txBox="1"/>
          <p:nvPr>
            <p:ph idx="1" type="body"/>
          </p:nvPr>
        </p:nvSpPr>
        <p:spPr>
          <a:xfrm>
            <a:off x="685800" y="4343393"/>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5"/>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5"/>
          <p:cNvSpPr/>
          <p:nvPr/>
        </p:nvSpPr>
        <p:spPr>
          <a:xfrm flipH="1">
            <a:off x="8246400" y="4245875"/>
            <a:ext cx="897600" cy="897600"/>
          </a:xfrm>
          <a:prstGeom prst="round1Rect">
            <a:avLst>
              <a:gd fmla="val 16667" name="adj"/>
            </a:avLst>
          </a:prstGeom>
          <a:solidFill>
            <a:schemeClr val="lt1">
              <a:alpha val="67843"/>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5"/>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3" name="Google Shape;13;p25"/>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None/>
              <a:defRPr>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5"/>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34"/>
          <p:cNvSpPr txBox="1"/>
          <p:nvPr>
            <p:ph hasCustomPrompt="1" type="title"/>
          </p:nvPr>
        </p:nvSpPr>
        <p:spPr>
          <a:xfrm>
            <a:off x="475500" y="1258525"/>
            <a:ext cx="82221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2000"/>
              <a:buNone/>
              <a:defRPr sz="12000">
                <a:solidFill>
                  <a:schemeClr val="dk2"/>
                </a:solidFill>
              </a:defRPr>
            </a:lvl1pPr>
            <a:lvl2pPr lvl="1" algn="ctr">
              <a:lnSpc>
                <a:spcPct val="100000"/>
              </a:lnSpc>
              <a:spcBef>
                <a:spcPts val="0"/>
              </a:spcBef>
              <a:spcAft>
                <a:spcPts val="0"/>
              </a:spcAft>
              <a:buClr>
                <a:schemeClr val="dk2"/>
              </a:buClr>
              <a:buSzPts val="12000"/>
              <a:buNone/>
              <a:defRPr sz="12000">
                <a:solidFill>
                  <a:schemeClr val="dk2"/>
                </a:solidFill>
              </a:defRPr>
            </a:lvl2pPr>
            <a:lvl3pPr lvl="2" algn="ctr">
              <a:lnSpc>
                <a:spcPct val="100000"/>
              </a:lnSpc>
              <a:spcBef>
                <a:spcPts val="0"/>
              </a:spcBef>
              <a:spcAft>
                <a:spcPts val="0"/>
              </a:spcAft>
              <a:buClr>
                <a:schemeClr val="dk2"/>
              </a:buClr>
              <a:buSzPts val="12000"/>
              <a:buNone/>
              <a:defRPr sz="12000">
                <a:solidFill>
                  <a:schemeClr val="dk2"/>
                </a:solidFill>
              </a:defRPr>
            </a:lvl3pPr>
            <a:lvl4pPr lvl="3" algn="ctr">
              <a:lnSpc>
                <a:spcPct val="100000"/>
              </a:lnSpc>
              <a:spcBef>
                <a:spcPts val="0"/>
              </a:spcBef>
              <a:spcAft>
                <a:spcPts val="0"/>
              </a:spcAft>
              <a:buClr>
                <a:schemeClr val="dk2"/>
              </a:buClr>
              <a:buSzPts val="12000"/>
              <a:buNone/>
              <a:defRPr sz="12000">
                <a:solidFill>
                  <a:schemeClr val="dk2"/>
                </a:solidFill>
              </a:defRPr>
            </a:lvl4pPr>
            <a:lvl5pPr lvl="4" algn="ctr">
              <a:lnSpc>
                <a:spcPct val="100000"/>
              </a:lnSpc>
              <a:spcBef>
                <a:spcPts val="0"/>
              </a:spcBef>
              <a:spcAft>
                <a:spcPts val="0"/>
              </a:spcAft>
              <a:buClr>
                <a:schemeClr val="dk2"/>
              </a:buClr>
              <a:buSzPts val="12000"/>
              <a:buNone/>
              <a:defRPr sz="12000">
                <a:solidFill>
                  <a:schemeClr val="dk2"/>
                </a:solidFill>
              </a:defRPr>
            </a:lvl5pPr>
            <a:lvl6pPr lvl="5" algn="ctr">
              <a:lnSpc>
                <a:spcPct val="100000"/>
              </a:lnSpc>
              <a:spcBef>
                <a:spcPts val="0"/>
              </a:spcBef>
              <a:spcAft>
                <a:spcPts val="0"/>
              </a:spcAft>
              <a:buClr>
                <a:schemeClr val="dk2"/>
              </a:buClr>
              <a:buSzPts val="12000"/>
              <a:buNone/>
              <a:defRPr sz="12000">
                <a:solidFill>
                  <a:schemeClr val="dk2"/>
                </a:solidFill>
              </a:defRPr>
            </a:lvl6pPr>
            <a:lvl7pPr lvl="6" algn="ctr">
              <a:lnSpc>
                <a:spcPct val="100000"/>
              </a:lnSpc>
              <a:spcBef>
                <a:spcPts val="0"/>
              </a:spcBef>
              <a:spcAft>
                <a:spcPts val="0"/>
              </a:spcAft>
              <a:buClr>
                <a:schemeClr val="dk2"/>
              </a:buClr>
              <a:buSzPts val="12000"/>
              <a:buNone/>
              <a:defRPr sz="12000">
                <a:solidFill>
                  <a:schemeClr val="dk2"/>
                </a:solidFill>
              </a:defRPr>
            </a:lvl7pPr>
            <a:lvl8pPr lvl="7" algn="ctr">
              <a:lnSpc>
                <a:spcPct val="100000"/>
              </a:lnSpc>
              <a:spcBef>
                <a:spcPts val="0"/>
              </a:spcBef>
              <a:spcAft>
                <a:spcPts val="0"/>
              </a:spcAft>
              <a:buClr>
                <a:schemeClr val="dk2"/>
              </a:buClr>
              <a:buSzPts val="12000"/>
              <a:buNone/>
              <a:defRPr sz="12000">
                <a:solidFill>
                  <a:schemeClr val="dk2"/>
                </a:solidFill>
              </a:defRPr>
            </a:lvl8pPr>
            <a:lvl9pPr lvl="8" algn="ctr">
              <a:lnSpc>
                <a:spcPct val="100000"/>
              </a:lnSpc>
              <a:spcBef>
                <a:spcPts val="0"/>
              </a:spcBef>
              <a:spcAft>
                <a:spcPts val="0"/>
              </a:spcAft>
              <a:buClr>
                <a:schemeClr val="dk2"/>
              </a:buClr>
              <a:buSzPts val="12000"/>
              <a:buNone/>
              <a:defRPr sz="12000">
                <a:solidFill>
                  <a:schemeClr val="dk2"/>
                </a:solidFill>
              </a:defRPr>
            </a:lvl9pPr>
          </a:lstStyle>
          <a:p>
            <a:r>
              <a:t>xx%</a:t>
            </a:r>
          </a:p>
        </p:txBody>
      </p:sp>
      <p:sp>
        <p:nvSpPr>
          <p:cNvPr id="59" name="Google Shape;59;p34"/>
          <p:cNvSpPr txBox="1"/>
          <p:nvPr>
            <p:ph idx="1" type="body"/>
          </p:nvPr>
        </p:nvSpPr>
        <p:spPr>
          <a:xfrm>
            <a:off x="475500" y="3304625"/>
            <a:ext cx="82221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60" name="Google Shape;60;p3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35"/>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63" name="Shape 63"/>
        <p:cNvGrpSpPr/>
        <p:nvPr/>
      </p:nvGrpSpPr>
      <p:grpSpPr>
        <a:xfrm>
          <a:off x="0" y="0"/>
          <a:ext cx="0" cy="0"/>
          <a:chOff x="0" y="0"/>
          <a:chExt cx="0" cy="0"/>
        </a:xfrm>
      </p:grpSpPr>
      <p:sp>
        <p:nvSpPr>
          <p:cNvPr id="64" name="Google Shape;64;gfd31082e30_0_256"/>
          <p:cNvSpPr txBox="1"/>
          <p:nvPr>
            <p:ph type="ctrTitle"/>
          </p:nvPr>
        </p:nvSpPr>
        <p:spPr>
          <a:xfrm>
            <a:off x="685800" y="1594485"/>
            <a:ext cx="7772400" cy="1080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33333"/>
              </a:buClr>
              <a:buSzPts val="1400"/>
              <a:buFont typeface="Proxima Nova"/>
              <a:buNone/>
              <a:defRPr b="0" i="0" sz="2400" u="none" cap="none" strike="noStrike">
                <a:solidFill>
                  <a:srgbClr val="333333"/>
                </a:solidFill>
                <a:latin typeface="Proxima Nova"/>
                <a:ea typeface="Proxima Nova"/>
                <a:cs typeface="Proxima Nova"/>
                <a:sym typeface="Proxima Nov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5" name="Google Shape;65;gfd31082e30_0_256"/>
          <p:cNvSpPr txBox="1"/>
          <p:nvPr>
            <p:ph idx="1" type="subTitle"/>
          </p:nvPr>
        </p:nvSpPr>
        <p:spPr>
          <a:xfrm>
            <a:off x="1371600" y="2880360"/>
            <a:ext cx="6400800" cy="12858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2C3177"/>
              </a:buClr>
              <a:buSzPts val="1400"/>
              <a:buFont typeface="Proxima Nova"/>
              <a:buNone/>
              <a:defRPr b="0" i="0" sz="1800" u="none" cap="none" strike="noStrike">
                <a:solidFill>
                  <a:srgbClr val="2C3177"/>
                </a:solidFill>
                <a:latin typeface="Proxima Nova"/>
                <a:ea typeface="Proxima Nova"/>
                <a:cs typeface="Proxima Nova"/>
                <a:sym typeface="Proxima Nova"/>
              </a:defRPr>
            </a:lvl1pPr>
            <a:lvl2pPr lvl="1" marR="0" rtl="0" algn="l">
              <a:lnSpc>
                <a:spcPct val="100000"/>
              </a:lnSpc>
              <a:spcBef>
                <a:spcPts val="0"/>
              </a:spcBef>
              <a:spcAft>
                <a:spcPts val="0"/>
              </a:spcAft>
              <a:buClr>
                <a:srgbClr val="000000"/>
              </a:buClr>
              <a:buSzPts val="1400"/>
              <a:buFont typeface="Calibri"/>
              <a:buNone/>
              <a:defRPr b="0" i="0" sz="1800" u="none" cap="none" strike="noStrike">
                <a:solidFill>
                  <a:srgbClr val="000000"/>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Calibri"/>
              <a:buNone/>
              <a:defRPr b="0" i="0" sz="1800" u="none" cap="none" strike="noStrike">
                <a:solidFill>
                  <a:srgbClr val="000000"/>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Calibri"/>
              <a:buNone/>
              <a:defRPr b="0" i="0" sz="1800" u="none" cap="none" strike="noStrike">
                <a:solidFill>
                  <a:srgbClr val="000000"/>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Calibri"/>
              <a:buNone/>
              <a:defRPr b="0" i="0" sz="1800" u="none" cap="none" strike="noStrike">
                <a:solidFill>
                  <a:srgbClr val="000000"/>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Calibri"/>
              <a:buNone/>
              <a:defRPr b="0" i="0" sz="1800" u="none" cap="none" strike="noStrike">
                <a:solidFill>
                  <a:srgbClr val="000000"/>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Calibri"/>
              <a:buNone/>
              <a:defRPr b="0" i="0" sz="1800" u="none" cap="none" strike="noStrike">
                <a:solidFill>
                  <a:srgbClr val="000000"/>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Calibri"/>
              <a:buNone/>
              <a:defRPr b="0" i="0" sz="1800" u="none" cap="none" strike="noStrike">
                <a:solidFill>
                  <a:srgbClr val="000000"/>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Calibri"/>
              <a:buNone/>
              <a:defRPr b="0" i="0" sz="1800" u="none" cap="none" strike="noStrike">
                <a:solidFill>
                  <a:srgbClr val="000000"/>
                </a:solidFill>
                <a:latin typeface="Calibri"/>
                <a:ea typeface="Calibri"/>
                <a:cs typeface="Calibri"/>
                <a:sym typeface="Calibri"/>
              </a:defRPr>
            </a:lvl9pPr>
          </a:lstStyle>
          <a:p/>
        </p:txBody>
      </p:sp>
      <p:sp>
        <p:nvSpPr>
          <p:cNvPr id="66" name="Google Shape;66;gfd31082e30_0_256"/>
          <p:cNvSpPr txBox="1"/>
          <p:nvPr>
            <p:ph idx="11" type="ftr"/>
          </p:nvPr>
        </p:nvSpPr>
        <p:spPr>
          <a:xfrm>
            <a:off x="3108960" y="4783455"/>
            <a:ext cx="2926200" cy="2571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888888"/>
              </a:buClr>
              <a:buSzPts val="1400"/>
              <a:buFont typeface="Calibri"/>
              <a:buNone/>
              <a:defRPr b="0" i="0" sz="18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7" name="Google Shape;67;gfd31082e30_0_256"/>
          <p:cNvSpPr txBox="1"/>
          <p:nvPr>
            <p:ph idx="10" type="dt"/>
          </p:nvPr>
        </p:nvSpPr>
        <p:spPr>
          <a:xfrm>
            <a:off x="457200" y="4783455"/>
            <a:ext cx="2103000" cy="2571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8" name="Google Shape;68;gfd31082e30_0_256"/>
          <p:cNvSpPr txBox="1"/>
          <p:nvPr>
            <p:ph idx="12" type="sldNum"/>
          </p:nvPr>
        </p:nvSpPr>
        <p:spPr>
          <a:xfrm>
            <a:off x="6583680" y="4783455"/>
            <a:ext cx="2103000" cy="257100"/>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spcAft>
                <a:spcPts val="0"/>
              </a:spcAft>
              <a:buClr>
                <a:srgbClr val="888888"/>
              </a:buClr>
              <a:buSzPts val="1800"/>
              <a:buFont typeface="Calibri"/>
              <a:buNone/>
              <a:defRPr b="0" i="0" sz="18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1800"/>
              <a:buFont typeface="Calibri"/>
              <a:buNone/>
              <a:defRPr b="0" i="0" sz="18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1800"/>
              <a:buFont typeface="Calibri"/>
              <a:buNone/>
              <a:defRPr b="0" i="0" sz="18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1800"/>
              <a:buFont typeface="Calibri"/>
              <a:buNone/>
              <a:defRPr b="0" i="0" sz="18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1800"/>
              <a:buFont typeface="Calibri"/>
              <a:buNone/>
              <a:defRPr b="0" i="0" sz="18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1800"/>
              <a:buFont typeface="Calibri"/>
              <a:buNone/>
              <a:defRPr b="0" i="0" sz="18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1800"/>
              <a:buFont typeface="Calibri"/>
              <a:buNone/>
              <a:defRPr b="0" i="0" sz="18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1800"/>
              <a:buFont typeface="Calibri"/>
              <a:buNone/>
              <a:defRPr b="0" i="0" sz="18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1800"/>
              <a:buFont typeface="Calibri"/>
              <a:buNone/>
              <a:defRPr b="0" i="0" sz="1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26"/>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26"/>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19" name="Google Shape;19;p26"/>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0" name="Google Shape;20;p2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27"/>
          <p:cNvSpPr txBox="1"/>
          <p:nvPr>
            <p:ph type="title"/>
          </p:nvPr>
        </p:nvSpPr>
        <p:spPr>
          <a:xfrm>
            <a:off x="460950" y="2065350"/>
            <a:ext cx="8222100" cy="1012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23" name="Google Shape;23;p27"/>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28"/>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8"/>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8"/>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28" name="Google Shape;28;p28"/>
          <p:cNvSpPr txBox="1"/>
          <p:nvPr>
            <p:ph idx="1" type="body"/>
          </p:nvPr>
        </p:nvSpPr>
        <p:spPr>
          <a:xfrm>
            <a:off x="471900" y="1919075"/>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 name="Google Shape;29;p28"/>
          <p:cNvSpPr txBox="1"/>
          <p:nvPr>
            <p:ph idx="2" type="body"/>
          </p:nvPr>
        </p:nvSpPr>
        <p:spPr>
          <a:xfrm>
            <a:off x="4694250" y="1919075"/>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 name="Google Shape;30;p2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29"/>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9"/>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9"/>
          <p:cNvSpPr txBox="1"/>
          <p:nvPr>
            <p:ph type="title"/>
          </p:nvPr>
        </p:nvSpPr>
        <p:spPr>
          <a:xfrm>
            <a:off x="98250" y="16350"/>
            <a:ext cx="8826600" cy="60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35" name="Google Shape;35;p29"/>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30"/>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30"/>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30"/>
          <p:cNvSpPr txBox="1"/>
          <p:nvPr>
            <p:ph type="title"/>
          </p:nvPr>
        </p:nvSpPr>
        <p:spPr>
          <a:xfrm>
            <a:off x="226078" y="357800"/>
            <a:ext cx="2808000" cy="953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p30"/>
          <p:cNvSpPr txBox="1"/>
          <p:nvPr>
            <p:ph idx="1" type="body"/>
          </p:nvPr>
        </p:nvSpPr>
        <p:spPr>
          <a:xfrm>
            <a:off x="226075" y="1465800"/>
            <a:ext cx="2808000" cy="3163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lt1"/>
              </a:buClr>
              <a:buSzPts val="1200"/>
              <a:buChar char="●"/>
              <a:defRPr sz="12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41" name="Google Shape;41;p30"/>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31"/>
          <p:cNvSpPr txBox="1"/>
          <p:nvPr>
            <p:ph type="title"/>
          </p:nvPr>
        </p:nvSpPr>
        <p:spPr>
          <a:xfrm>
            <a:off x="490250" y="488250"/>
            <a:ext cx="62271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6000"/>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p:txBody>
      </p:sp>
      <p:sp>
        <p:nvSpPr>
          <p:cNvPr id="44" name="Google Shape;44;p3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32"/>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32"/>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4200"/>
              <a:buNone/>
              <a:defRPr sz="4200">
                <a:solidFill>
                  <a:schemeClr val="dk2"/>
                </a:solidFill>
              </a:defRPr>
            </a:lvl1pPr>
            <a:lvl2pPr lvl="1" algn="ctr">
              <a:lnSpc>
                <a:spcPct val="100000"/>
              </a:lnSpc>
              <a:spcBef>
                <a:spcPts val="0"/>
              </a:spcBef>
              <a:spcAft>
                <a:spcPts val="0"/>
              </a:spcAft>
              <a:buClr>
                <a:schemeClr val="dk2"/>
              </a:buClr>
              <a:buSzPts val="4200"/>
              <a:buNone/>
              <a:defRPr sz="4200">
                <a:solidFill>
                  <a:schemeClr val="dk2"/>
                </a:solidFill>
              </a:defRPr>
            </a:lvl2pPr>
            <a:lvl3pPr lvl="2" algn="ctr">
              <a:lnSpc>
                <a:spcPct val="100000"/>
              </a:lnSpc>
              <a:spcBef>
                <a:spcPts val="0"/>
              </a:spcBef>
              <a:spcAft>
                <a:spcPts val="0"/>
              </a:spcAft>
              <a:buClr>
                <a:schemeClr val="dk2"/>
              </a:buClr>
              <a:buSzPts val="4200"/>
              <a:buNone/>
              <a:defRPr sz="4200">
                <a:solidFill>
                  <a:schemeClr val="dk2"/>
                </a:solidFill>
              </a:defRPr>
            </a:lvl3pPr>
            <a:lvl4pPr lvl="3" algn="ctr">
              <a:lnSpc>
                <a:spcPct val="100000"/>
              </a:lnSpc>
              <a:spcBef>
                <a:spcPts val="0"/>
              </a:spcBef>
              <a:spcAft>
                <a:spcPts val="0"/>
              </a:spcAft>
              <a:buClr>
                <a:schemeClr val="dk2"/>
              </a:buClr>
              <a:buSzPts val="4200"/>
              <a:buNone/>
              <a:defRPr sz="4200">
                <a:solidFill>
                  <a:schemeClr val="dk2"/>
                </a:solidFill>
              </a:defRPr>
            </a:lvl4pPr>
            <a:lvl5pPr lvl="4" algn="ctr">
              <a:lnSpc>
                <a:spcPct val="100000"/>
              </a:lnSpc>
              <a:spcBef>
                <a:spcPts val="0"/>
              </a:spcBef>
              <a:spcAft>
                <a:spcPts val="0"/>
              </a:spcAft>
              <a:buClr>
                <a:schemeClr val="dk2"/>
              </a:buClr>
              <a:buSzPts val="4200"/>
              <a:buNone/>
              <a:defRPr sz="4200">
                <a:solidFill>
                  <a:schemeClr val="dk2"/>
                </a:solidFill>
              </a:defRPr>
            </a:lvl5pPr>
            <a:lvl6pPr lvl="5" algn="ctr">
              <a:lnSpc>
                <a:spcPct val="100000"/>
              </a:lnSpc>
              <a:spcBef>
                <a:spcPts val="0"/>
              </a:spcBef>
              <a:spcAft>
                <a:spcPts val="0"/>
              </a:spcAft>
              <a:buClr>
                <a:schemeClr val="dk2"/>
              </a:buClr>
              <a:buSzPts val="4200"/>
              <a:buNone/>
              <a:defRPr sz="4200">
                <a:solidFill>
                  <a:schemeClr val="dk2"/>
                </a:solidFill>
              </a:defRPr>
            </a:lvl6pPr>
            <a:lvl7pPr lvl="6" algn="ctr">
              <a:lnSpc>
                <a:spcPct val="100000"/>
              </a:lnSpc>
              <a:spcBef>
                <a:spcPts val="0"/>
              </a:spcBef>
              <a:spcAft>
                <a:spcPts val="0"/>
              </a:spcAft>
              <a:buClr>
                <a:schemeClr val="dk2"/>
              </a:buClr>
              <a:buSzPts val="4200"/>
              <a:buNone/>
              <a:defRPr sz="4200">
                <a:solidFill>
                  <a:schemeClr val="dk2"/>
                </a:solidFill>
              </a:defRPr>
            </a:lvl7pPr>
            <a:lvl8pPr lvl="7" algn="ctr">
              <a:lnSpc>
                <a:spcPct val="100000"/>
              </a:lnSpc>
              <a:spcBef>
                <a:spcPts val="0"/>
              </a:spcBef>
              <a:spcAft>
                <a:spcPts val="0"/>
              </a:spcAft>
              <a:buClr>
                <a:schemeClr val="dk2"/>
              </a:buClr>
              <a:buSzPts val="4200"/>
              <a:buNone/>
              <a:defRPr sz="4200">
                <a:solidFill>
                  <a:schemeClr val="dk2"/>
                </a:solidFill>
              </a:defRPr>
            </a:lvl8pPr>
            <a:lvl9pPr lvl="8" algn="ctr">
              <a:lnSpc>
                <a:spcPct val="100000"/>
              </a:lnSpc>
              <a:spcBef>
                <a:spcPts val="0"/>
              </a:spcBef>
              <a:spcAft>
                <a:spcPts val="0"/>
              </a:spcAft>
              <a:buClr>
                <a:schemeClr val="dk2"/>
              </a:buClr>
              <a:buSzPts val="4200"/>
              <a:buNone/>
              <a:defRPr sz="4200">
                <a:solidFill>
                  <a:schemeClr val="dk2"/>
                </a:solidFill>
              </a:defRPr>
            </a:lvl9pPr>
          </a:lstStyle>
          <a:p/>
        </p:txBody>
      </p:sp>
      <p:sp>
        <p:nvSpPr>
          <p:cNvPr id="49" name="Google Shape;49;p32"/>
          <p:cNvSpPr txBox="1"/>
          <p:nvPr>
            <p:ph idx="1" type="subTitle"/>
          </p:nvPr>
        </p:nvSpPr>
        <p:spPr>
          <a:xfrm>
            <a:off x="265500" y="2779467"/>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3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51" name="Google Shape;51;p32"/>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33"/>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33"/>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33"/>
          <p:cNvSpPr txBox="1"/>
          <p:nvPr>
            <p:ph idx="1" type="body"/>
          </p:nvPr>
        </p:nvSpPr>
        <p:spPr>
          <a:xfrm>
            <a:off x="57150" y="4696825"/>
            <a:ext cx="8382000" cy="446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3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24"/>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1pPr>
            <a:lvl2pPr lvl="1"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2pPr>
            <a:lvl3pPr lvl="2"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3pPr>
            <a:lvl4pPr lvl="3"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4pPr>
            <a:lvl5pPr lvl="4"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5pPr>
            <a:lvl6pPr lvl="5"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6pPr>
            <a:lvl7pPr lvl="6"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7pPr>
            <a:lvl8pPr lvl="7"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8pPr>
            <a:lvl9pPr lvl="8"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9pPr>
          </a:lstStyle>
          <a:p/>
        </p:txBody>
      </p:sp>
      <p:sp>
        <p:nvSpPr>
          <p:cNvPr id="7" name="Google Shape;7;p24"/>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Roboto"/>
              <a:buChar char="●"/>
              <a:defRPr b="0" i="0" sz="1800" u="none" cap="none" strike="noStrike">
                <a:solidFill>
                  <a:schemeClr val="lt2"/>
                </a:solidFill>
                <a:latin typeface="Roboto"/>
                <a:ea typeface="Roboto"/>
                <a:cs typeface="Roboto"/>
                <a:sym typeface="Roboto"/>
              </a:defRPr>
            </a:lvl1pPr>
            <a:lvl2pPr indent="-317500" lvl="1" marL="914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lt2"/>
              </a:buClr>
              <a:buSzPts val="1400"/>
              <a:buFont typeface="Roboto"/>
              <a:buChar char="■"/>
              <a:defRPr b="0" i="0" sz="1400" u="none" cap="none" strike="noStrike">
                <a:solidFill>
                  <a:schemeClr val="lt2"/>
                </a:solidFill>
                <a:latin typeface="Roboto"/>
                <a:ea typeface="Roboto"/>
                <a:cs typeface="Roboto"/>
                <a:sym typeface="Roboto"/>
              </a:defRPr>
            </a:lvl9pPr>
          </a:lstStyle>
          <a:p/>
        </p:txBody>
      </p:sp>
      <p:sp>
        <p:nvSpPr>
          <p:cNvPr id="8" name="Google Shape;8;p2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6.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5.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4.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5.gif"/><Relationship Id="rId4" Type="http://schemas.openxmlformats.org/officeDocument/2006/relationships/image" Target="../media/image14.gif"/><Relationship Id="rId5" Type="http://schemas.openxmlformats.org/officeDocument/2006/relationships/image" Target="../media/image4.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hyperlink" Target="mailto:test@gmail.com"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Universidad Nacional de La Matanza</a:t>
            </a:r>
            <a:endParaRPr/>
          </a:p>
        </p:txBody>
      </p:sp>
      <p:sp>
        <p:nvSpPr>
          <p:cNvPr id="74" name="Google Shape;74;p1"/>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fd31082e30_0_48"/>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Por qué - beneficios a mediano plazo</a:t>
            </a:r>
            <a:endParaRPr/>
          </a:p>
        </p:txBody>
      </p:sp>
      <p:sp>
        <p:nvSpPr>
          <p:cNvPr id="132" name="Google Shape;132;gfd31082e30_0_48"/>
          <p:cNvSpPr txBox="1"/>
          <p:nvPr/>
        </p:nvSpPr>
        <p:spPr>
          <a:xfrm>
            <a:off x="1311150" y="3959250"/>
            <a:ext cx="6521700" cy="6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t>Fiabilidad</a:t>
            </a:r>
            <a:endParaRPr sz="3600"/>
          </a:p>
        </p:txBody>
      </p:sp>
      <p:pic>
        <p:nvPicPr>
          <p:cNvPr id="133" name="Google Shape;133;gfd31082e30_0_48"/>
          <p:cNvPicPr preferRelativeResize="0"/>
          <p:nvPr/>
        </p:nvPicPr>
        <p:blipFill>
          <a:blip r:embed="rId3">
            <a:alphaModFix/>
          </a:blip>
          <a:stretch>
            <a:fillRect/>
          </a:stretch>
        </p:blipFill>
        <p:spPr>
          <a:xfrm>
            <a:off x="2577575" y="771450"/>
            <a:ext cx="4068389" cy="3035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8"/>
          <p:cNvSpPr txBox="1"/>
          <p:nvPr>
            <p:ph idx="4294967295" type="body"/>
          </p:nvPr>
        </p:nvSpPr>
        <p:spPr>
          <a:xfrm>
            <a:off x="400500" y="3704625"/>
            <a:ext cx="8222100" cy="10569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a:t>“</a:t>
            </a:r>
            <a:r>
              <a:rPr i="1" lang="en-GB"/>
              <a:t>Encontrar y arreglar un problema de software luego de la entrega es con frecuencia 100 veces más caro que encontrarlo y arreglarlo durante la fase de requerimientos y diseño.</a:t>
            </a:r>
            <a:r>
              <a:rPr lang="en-GB"/>
              <a:t>” - Barry Boehm</a:t>
            </a:r>
            <a:endParaRPr/>
          </a:p>
          <a:p>
            <a:pPr indent="0" lvl="0" marL="457200" rtl="0" algn="l">
              <a:lnSpc>
                <a:spcPct val="115000"/>
              </a:lnSpc>
              <a:spcBef>
                <a:spcPts val="0"/>
              </a:spcBef>
              <a:spcAft>
                <a:spcPts val="0"/>
              </a:spcAft>
              <a:buNone/>
            </a:pPr>
            <a:r>
              <a:rPr lang="en-GB"/>
              <a:t>https://www.cs.umd.edu/projects/SoftEng/ESEG/papers/82.78.pdf</a:t>
            </a:r>
            <a:endParaRPr/>
          </a:p>
        </p:txBody>
      </p:sp>
      <p:sp>
        <p:nvSpPr>
          <p:cNvPr id="139" name="Google Shape;139;p8"/>
          <p:cNvSpPr txBox="1"/>
          <p:nvPr>
            <p:ph type="title"/>
          </p:nvPr>
        </p:nvSpPr>
        <p:spPr>
          <a:xfrm>
            <a:off x="98250" y="16350"/>
            <a:ext cx="8826600" cy="602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GB"/>
              <a:t>Costo de encontrar un error tardíamente</a:t>
            </a:r>
            <a:endParaRPr/>
          </a:p>
        </p:txBody>
      </p:sp>
      <p:pic>
        <p:nvPicPr>
          <p:cNvPr id="140" name="Google Shape;140;p8"/>
          <p:cNvPicPr preferRelativeResize="0"/>
          <p:nvPr/>
        </p:nvPicPr>
        <p:blipFill>
          <a:blip r:embed="rId3">
            <a:alphaModFix/>
          </a:blip>
          <a:stretch>
            <a:fillRect/>
          </a:stretch>
        </p:blipFill>
        <p:spPr>
          <a:xfrm>
            <a:off x="2686538" y="771450"/>
            <a:ext cx="3770924" cy="29762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fd31082e30_0_55"/>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12700" rtl="0" algn="l">
              <a:lnSpc>
                <a:spcPct val="100000"/>
              </a:lnSpc>
              <a:spcBef>
                <a:spcPts val="0"/>
              </a:spcBef>
              <a:spcAft>
                <a:spcPts val="0"/>
              </a:spcAft>
              <a:buSzPts val="1100"/>
              <a:buNone/>
            </a:pPr>
            <a:r>
              <a:rPr lang="en-GB">
                <a:solidFill>
                  <a:srgbClr val="AADB1E"/>
                </a:solidFill>
                <a:latin typeface="Proxima Nova Extrabold"/>
                <a:ea typeface="Proxima Nova Extrabold"/>
                <a:cs typeface="Proxima Nova Extrabold"/>
                <a:sym typeface="Proxima Nova Extrabold"/>
              </a:rPr>
              <a:t>Por qué </a:t>
            </a:r>
            <a:r>
              <a:rPr lang="en-GB">
                <a:solidFill>
                  <a:srgbClr val="434343"/>
                </a:solidFill>
                <a:latin typeface="Proxima Nova Extrabold"/>
                <a:ea typeface="Proxima Nova Extrabold"/>
                <a:cs typeface="Proxima Nova Extrabold"/>
                <a:sym typeface="Proxima Nova Extrabold"/>
              </a:rPr>
              <a:t>- beneficios a mediano plazo</a:t>
            </a:r>
            <a:endParaRPr>
              <a:solidFill>
                <a:srgbClr val="434343"/>
              </a:solidFill>
              <a:latin typeface="Proxima Nova Extrabold"/>
              <a:ea typeface="Proxima Nova Extrabold"/>
              <a:cs typeface="Proxima Nova Extrabold"/>
              <a:sym typeface="Proxima Nova Extrabold"/>
            </a:endParaRPr>
          </a:p>
        </p:txBody>
      </p:sp>
      <p:sp>
        <p:nvSpPr>
          <p:cNvPr id="146" name="Google Shape;146;gfd31082e30_0_55"/>
          <p:cNvSpPr txBox="1"/>
          <p:nvPr/>
        </p:nvSpPr>
        <p:spPr>
          <a:xfrm>
            <a:off x="1311150" y="3959250"/>
            <a:ext cx="6521700" cy="6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t>Inmutabilidad</a:t>
            </a:r>
            <a:endParaRPr sz="3600"/>
          </a:p>
        </p:txBody>
      </p:sp>
      <p:sp>
        <p:nvSpPr>
          <p:cNvPr id="147" name="Google Shape;147;gfd31082e30_0_55"/>
          <p:cNvSpPr/>
          <p:nvPr/>
        </p:nvSpPr>
        <p:spPr>
          <a:xfrm>
            <a:off x="2609850" y="1466850"/>
            <a:ext cx="3924300" cy="2209800"/>
          </a:xfrm>
          <a:prstGeom prst="rect">
            <a:avLst/>
          </a:prstGeom>
          <a:noFill/>
          <a:ln>
            <a:noFill/>
          </a:ln>
        </p:spPr>
      </p:sp>
      <p:pic>
        <p:nvPicPr>
          <p:cNvPr id="148" name="Google Shape;148;gfd31082e30_0_55"/>
          <p:cNvPicPr preferRelativeResize="0"/>
          <p:nvPr/>
        </p:nvPicPr>
        <p:blipFill>
          <a:blip r:embed="rId3">
            <a:alphaModFix/>
          </a:blip>
          <a:stretch>
            <a:fillRect/>
          </a:stretch>
        </p:blipFill>
        <p:spPr>
          <a:xfrm>
            <a:off x="1806250" y="904875"/>
            <a:ext cx="5410607" cy="3054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gfd31082e30_0_62"/>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Por qué - beneficios a mediano plazo</a:t>
            </a:r>
            <a:endParaRPr/>
          </a:p>
        </p:txBody>
      </p:sp>
      <p:sp>
        <p:nvSpPr>
          <p:cNvPr id="154" name="Google Shape;154;gfd31082e30_0_62"/>
          <p:cNvSpPr txBox="1"/>
          <p:nvPr/>
        </p:nvSpPr>
        <p:spPr>
          <a:xfrm>
            <a:off x="1311150" y="3959250"/>
            <a:ext cx="6521700" cy="6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t>Simplicidad</a:t>
            </a:r>
            <a:endParaRPr sz="3600"/>
          </a:p>
        </p:txBody>
      </p:sp>
      <p:pic>
        <p:nvPicPr>
          <p:cNvPr id="155" name="Google Shape;155;gfd31082e30_0_62"/>
          <p:cNvPicPr preferRelativeResize="0"/>
          <p:nvPr/>
        </p:nvPicPr>
        <p:blipFill>
          <a:blip r:embed="rId3">
            <a:alphaModFix/>
          </a:blip>
          <a:stretch>
            <a:fillRect/>
          </a:stretch>
        </p:blipFill>
        <p:spPr>
          <a:xfrm>
            <a:off x="2993850" y="1054050"/>
            <a:ext cx="3035400" cy="3035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fd31082e30_0_69"/>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Por qué - beneficios a largo plazo</a:t>
            </a:r>
            <a:endParaRPr/>
          </a:p>
        </p:txBody>
      </p:sp>
      <p:sp>
        <p:nvSpPr>
          <p:cNvPr id="161" name="Google Shape;161;gfd31082e30_0_69"/>
          <p:cNvSpPr txBox="1"/>
          <p:nvPr/>
        </p:nvSpPr>
        <p:spPr>
          <a:xfrm>
            <a:off x="2717400" y="1424850"/>
            <a:ext cx="3709200" cy="2293800"/>
          </a:xfrm>
          <a:prstGeom prst="rect">
            <a:avLst/>
          </a:prstGeom>
          <a:noFill/>
          <a:ln>
            <a:noFill/>
          </a:ln>
        </p:spPr>
        <p:txBody>
          <a:bodyPr anchorCtr="0" anchor="ctr" bIns="91425" lIns="91425" spcFirstLastPara="1" rIns="91425" wrap="square" tIns="91425">
            <a:noAutofit/>
          </a:bodyPr>
          <a:lstStyle/>
          <a:p>
            <a:pPr indent="-317500" lvl="0" marL="457200" rtl="0" algn="just">
              <a:lnSpc>
                <a:spcPct val="200000"/>
              </a:lnSpc>
              <a:spcBef>
                <a:spcPts val="0"/>
              </a:spcBef>
              <a:spcAft>
                <a:spcPts val="0"/>
              </a:spcAft>
              <a:buSzPts val="1400"/>
              <a:buChar char="●"/>
            </a:pPr>
            <a:r>
              <a:rPr lang="en-GB"/>
              <a:t>Identificar posibles refactors</a:t>
            </a:r>
            <a:endParaRPr/>
          </a:p>
          <a:p>
            <a:pPr indent="-317500" lvl="0" marL="457200" rtl="0" algn="just">
              <a:lnSpc>
                <a:spcPct val="200000"/>
              </a:lnSpc>
              <a:spcBef>
                <a:spcPts val="0"/>
              </a:spcBef>
              <a:spcAft>
                <a:spcPts val="0"/>
              </a:spcAft>
              <a:buSzPts val="1400"/>
              <a:buChar char="●"/>
            </a:pPr>
            <a:r>
              <a:rPr lang="en-GB"/>
              <a:t>Mejorar la calidad del código</a:t>
            </a:r>
            <a:endParaRPr/>
          </a:p>
        </p:txBody>
      </p:sp>
      <p:sp>
        <p:nvSpPr>
          <p:cNvPr id="162" name="Google Shape;162;gfd31082e30_0_69"/>
          <p:cNvSpPr txBox="1"/>
          <p:nvPr/>
        </p:nvSpPr>
        <p:spPr>
          <a:xfrm>
            <a:off x="381000" y="4090150"/>
            <a:ext cx="6521700" cy="52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Nota: esta diapositiva se dividirá en dos partes. Cada una irá acompañada por código o ilustraciones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gfd31082e30_0_76"/>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Por qué - beneficios a largo plazo</a:t>
            </a:r>
            <a:endParaRPr/>
          </a:p>
        </p:txBody>
      </p:sp>
      <p:sp>
        <p:nvSpPr>
          <p:cNvPr id="168" name="Google Shape;168;gfd31082e30_0_76"/>
          <p:cNvSpPr txBox="1"/>
          <p:nvPr/>
        </p:nvSpPr>
        <p:spPr>
          <a:xfrm>
            <a:off x="1311150" y="3959250"/>
            <a:ext cx="6521700" cy="6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t>Refactors (pasado)</a:t>
            </a:r>
            <a:endParaRPr sz="3600"/>
          </a:p>
        </p:txBody>
      </p:sp>
      <p:pic>
        <p:nvPicPr>
          <p:cNvPr id="169" name="Google Shape;169;gfd31082e30_0_76"/>
          <p:cNvPicPr preferRelativeResize="0"/>
          <p:nvPr/>
        </p:nvPicPr>
        <p:blipFill>
          <a:blip r:embed="rId3">
            <a:alphaModFix/>
          </a:blip>
          <a:stretch>
            <a:fillRect/>
          </a:stretch>
        </p:blipFill>
        <p:spPr>
          <a:xfrm>
            <a:off x="2684313" y="771450"/>
            <a:ext cx="3775374" cy="3035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fd31082e30_0_83"/>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Por qué - beneficios a largo plazo</a:t>
            </a:r>
            <a:endParaRPr/>
          </a:p>
        </p:txBody>
      </p:sp>
      <p:sp>
        <p:nvSpPr>
          <p:cNvPr id="175" name="Google Shape;175;gfd31082e30_0_83"/>
          <p:cNvSpPr txBox="1"/>
          <p:nvPr/>
        </p:nvSpPr>
        <p:spPr>
          <a:xfrm>
            <a:off x="98250" y="770100"/>
            <a:ext cx="5267400" cy="6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t>Proyección (Futuro)</a:t>
            </a:r>
            <a:endParaRPr sz="3600"/>
          </a:p>
        </p:txBody>
      </p:sp>
      <p:pic>
        <p:nvPicPr>
          <p:cNvPr id="176" name="Google Shape;176;gfd31082e30_0_83"/>
          <p:cNvPicPr preferRelativeResize="0"/>
          <p:nvPr/>
        </p:nvPicPr>
        <p:blipFill>
          <a:blip r:embed="rId3">
            <a:alphaModFix/>
          </a:blip>
          <a:stretch>
            <a:fillRect/>
          </a:stretch>
        </p:blipFill>
        <p:spPr>
          <a:xfrm>
            <a:off x="5889450" y="923850"/>
            <a:ext cx="3035399" cy="3035399"/>
          </a:xfrm>
          <a:prstGeom prst="rect">
            <a:avLst/>
          </a:prstGeom>
          <a:noFill/>
          <a:ln>
            <a:noFill/>
          </a:ln>
        </p:spPr>
      </p:pic>
      <p:sp>
        <p:nvSpPr>
          <p:cNvPr id="177" name="Google Shape;177;gfd31082e30_0_83"/>
          <p:cNvSpPr txBox="1"/>
          <p:nvPr/>
        </p:nvSpPr>
        <p:spPr>
          <a:xfrm>
            <a:off x="346450" y="1838850"/>
            <a:ext cx="5116800" cy="1954800"/>
          </a:xfrm>
          <a:prstGeom prst="rect">
            <a:avLst/>
          </a:prstGeom>
          <a:noFill/>
          <a:ln>
            <a:noFill/>
          </a:ln>
        </p:spPr>
        <p:txBody>
          <a:bodyPr anchorCtr="0" anchor="t" bIns="91425" lIns="91425" spcFirstLastPara="1" rIns="91425" wrap="square" tIns="91425">
            <a:spAutoFit/>
          </a:bodyPr>
          <a:lstStyle/>
          <a:p>
            <a:pPr indent="-374650" lvl="0" marL="457200" rtl="0" algn="l">
              <a:lnSpc>
                <a:spcPct val="200000"/>
              </a:lnSpc>
              <a:spcBef>
                <a:spcPts val="0"/>
              </a:spcBef>
              <a:spcAft>
                <a:spcPts val="0"/>
              </a:spcAft>
              <a:buSzPts val="2300"/>
              <a:buFont typeface="Roboto"/>
              <a:buChar char="●"/>
            </a:pPr>
            <a:r>
              <a:rPr lang="en-GB" sz="2300">
                <a:latin typeface="Roboto"/>
                <a:ea typeface="Roboto"/>
                <a:cs typeface="Roboto"/>
                <a:sym typeface="Roboto"/>
              </a:rPr>
              <a:t>Inversión de Control</a:t>
            </a:r>
            <a:endParaRPr sz="2300">
              <a:latin typeface="Roboto"/>
              <a:ea typeface="Roboto"/>
              <a:cs typeface="Roboto"/>
              <a:sym typeface="Roboto"/>
            </a:endParaRPr>
          </a:p>
          <a:p>
            <a:pPr indent="-374650" lvl="0" marL="457200" rtl="0" algn="l">
              <a:lnSpc>
                <a:spcPct val="200000"/>
              </a:lnSpc>
              <a:spcBef>
                <a:spcPts val="0"/>
              </a:spcBef>
              <a:spcAft>
                <a:spcPts val="0"/>
              </a:spcAft>
              <a:buSzPts val="2300"/>
              <a:buFont typeface="Roboto"/>
              <a:buChar char="●"/>
            </a:pPr>
            <a:r>
              <a:rPr lang="en-GB" sz="2300">
                <a:latin typeface="Roboto"/>
                <a:ea typeface="Roboto"/>
                <a:cs typeface="Roboto"/>
                <a:sym typeface="Roboto"/>
              </a:rPr>
              <a:t>Granularización</a:t>
            </a:r>
            <a:endParaRPr sz="2300">
              <a:latin typeface="Roboto"/>
              <a:ea typeface="Roboto"/>
              <a:cs typeface="Roboto"/>
              <a:sym typeface="Roboto"/>
            </a:endParaRPr>
          </a:p>
          <a:p>
            <a:pPr indent="-374650" lvl="0" marL="457200" rtl="0" algn="l">
              <a:lnSpc>
                <a:spcPct val="200000"/>
              </a:lnSpc>
              <a:spcBef>
                <a:spcPts val="0"/>
              </a:spcBef>
              <a:spcAft>
                <a:spcPts val="0"/>
              </a:spcAft>
              <a:buSzPts val="2300"/>
              <a:buFont typeface="Roboto"/>
              <a:buChar char="●"/>
            </a:pPr>
            <a:r>
              <a:rPr lang="en-GB" sz="2300">
                <a:latin typeface="Roboto"/>
                <a:ea typeface="Roboto"/>
                <a:cs typeface="Roboto"/>
                <a:sym typeface="Roboto"/>
              </a:rPr>
              <a:t>TDD</a:t>
            </a:r>
            <a:endParaRPr sz="2300">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gfd31082e30_0_90"/>
          <p:cNvSpPr/>
          <p:nvPr/>
        </p:nvSpPr>
        <p:spPr>
          <a:xfrm>
            <a:off x="87700" y="92267"/>
            <a:ext cx="8949600" cy="49566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gfd31082e30_0_90"/>
          <p:cNvSpPr txBox="1"/>
          <p:nvPr/>
        </p:nvSpPr>
        <p:spPr>
          <a:xfrm>
            <a:off x="667514" y="1703867"/>
            <a:ext cx="7399500" cy="173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3000">
                <a:solidFill>
                  <a:srgbClr val="666666"/>
                </a:solidFill>
                <a:latin typeface="Proxima Nova"/>
                <a:ea typeface="Proxima Nova"/>
                <a:cs typeface="Proxima Nova"/>
                <a:sym typeface="Proxima Nova"/>
              </a:rPr>
              <a:t>¿Qué testear?</a:t>
            </a:r>
            <a:endParaRPr b="1" sz="3000">
              <a:solidFill>
                <a:srgbClr val="666666"/>
              </a:solidFill>
              <a:latin typeface="Proxima Nova"/>
              <a:ea typeface="Proxima Nova"/>
              <a:cs typeface="Proxima Nova"/>
              <a:sym typeface="Proxima Nova"/>
            </a:endParaRPr>
          </a:p>
        </p:txBody>
      </p:sp>
      <p:sp>
        <p:nvSpPr>
          <p:cNvPr id="184" name="Google Shape;184;gfd31082e30_0_90"/>
          <p:cNvSpPr txBox="1"/>
          <p:nvPr/>
        </p:nvSpPr>
        <p:spPr>
          <a:xfrm>
            <a:off x="7224175" y="197802"/>
            <a:ext cx="1224000" cy="298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GB" sz="700">
                <a:solidFill>
                  <a:srgbClr val="999999"/>
                </a:solidFill>
                <a:latin typeface="Proxima Nova"/>
                <a:ea typeface="Proxima Nova"/>
                <a:cs typeface="Proxima Nova"/>
                <a:sym typeface="Proxima Nova"/>
              </a:rPr>
              <a:t>Mercado Envíos</a:t>
            </a:r>
            <a:endParaRPr sz="700">
              <a:solidFill>
                <a:srgbClr val="999999"/>
              </a:solidFill>
              <a:latin typeface="Proxima Nova"/>
              <a:ea typeface="Proxima Nova"/>
              <a:cs typeface="Proxima Nova"/>
              <a:sym typeface="Proxima Nova"/>
            </a:endParaRPr>
          </a:p>
          <a:p>
            <a:pPr indent="0" lvl="0" marL="0" rtl="0" algn="r">
              <a:lnSpc>
                <a:spcPct val="115000"/>
              </a:lnSpc>
              <a:spcBef>
                <a:spcPts val="1600"/>
              </a:spcBef>
              <a:spcAft>
                <a:spcPts val="1600"/>
              </a:spcAft>
              <a:buNone/>
            </a:pPr>
            <a:r>
              <a:t/>
            </a:r>
            <a:endParaRPr sz="700">
              <a:solidFill>
                <a:srgbClr val="999999"/>
              </a:solidFill>
              <a:latin typeface="Proxima Nova"/>
              <a:ea typeface="Proxima Nova"/>
              <a:cs typeface="Proxima Nova"/>
              <a:sym typeface="Proxima Nova"/>
            </a:endParaRPr>
          </a:p>
        </p:txBody>
      </p:sp>
      <p:sp>
        <p:nvSpPr>
          <p:cNvPr id="185" name="Google Shape;185;gfd31082e30_0_90"/>
          <p:cNvSpPr txBox="1"/>
          <p:nvPr/>
        </p:nvSpPr>
        <p:spPr>
          <a:xfrm>
            <a:off x="468750" y="197802"/>
            <a:ext cx="3010800" cy="29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sz="700">
                <a:solidFill>
                  <a:srgbClr val="999999"/>
                </a:solidFill>
                <a:latin typeface="Proxima Nova"/>
                <a:ea typeface="Proxima Nova"/>
                <a:cs typeface="Proxima Nova"/>
                <a:sym typeface="Proxima Nova"/>
              </a:rPr>
              <a:t>2019 | SMS</a:t>
            </a:r>
            <a:endParaRPr sz="700">
              <a:solidFill>
                <a:srgbClr val="999999"/>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gfd31082e30_6_5"/>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Qué testear I</a:t>
            </a:r>
            <a:endParaRPr/>
          </a:p>
        </p:txBody>
      </p:sp>
      <p:pic>
        <p:nvPicPr>
          <p:cNvPr id="191" name="Google Shape;191;gfd31082e30_6_5"/>
          <p:cNvPicPr preferRelativeResize="0"/>
          <p:nvPr/>
        </p:nvPicPr>
        <p:blipFill>
          <a:blip r:embed="rId3">
            <a:alphaModFix/>
          </a:blip>
          <a:stretch>
            <a:fillRect/>
          </a:stretch>
        </p:blipFill>
        <p:spPr>
          <a:xfrm>
            <a:off x="5905075" y="2584625"/>
            <a:ext cx="2966499" cy="2065575"/>
          </a:xfrm>
          <a:prstGeom prst="rect">
            <a:avLst/>
          </a:prstGeom>
          <a:noFill/>
          <a:ln>
            <a:noFill/>
          </a:ln>
        </p:spPr>
      </p:pic>
      <p:sp>
        <p:nvSpPr>
          <p:cNvPr id="192" name="Google Shape;192;gfd31082e30_6_5"/>
          <p:cNvSpPr txBox="1"/>
          <p:nvPr/>
        </p:nvSpPr>
        <p:spPr>
          <a:xfrm>
            <a:off x="5922275" y="4672225"/>
            <a:ext cx="2895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Roboto"/>
                <a:ea typeface="Roboto"/>
                <a:cs typeface="Roboto"/>
                <a:sym typeface="Roboto"/>
              </a:rPr>
              <a:t>Altos volúmenes de datos</a:t>
            </a:r>
            <a:endParaRPr>
              <a:latin typeface="Roboto"/>
              <a:ea typeface="Roboto"/>
              <a:cs typeface="Roboto"/>
              <a:sym typeface="Roboto"/>
            </a:endParaRPr>
          </a:p>
        </p:txBody>
      </p:sp>
      <p:pic>
        <p:nvPicPr>
          <p:cNvPr id="193" name="Google Shape;193;gfd31082e30_6_5"/>
          <p:cNvPicPr preferRelativeResize="0"/>
          <p:nvPr/>
        </p:nvPicPr>
        <p:blipFill>
          <a:blip r:embed="rId4">
            <a:alphaModFix/>
          </a:blip>
          <a:stretch>
            <a:fillRect/>
          </a:stretch>
        </p:blipFill>
        <p:spPr>
          <a:xfrm>
            <a:off x="150775" y="781725"/>
            <a:ext cx="2514249" cy="2514249"/>
          </a:xfrm>
          <a:prstGeom prst="rect">
            <a:avLst/>
          </a:prstGeom>
          <a:noFill/>
          <a:ln>
            <a:noFill/>
          </a:ln>
        </p:spPr>
      </p:pic>
      <p:sp>
        <p:nvSpPr>
          <p:cNvPr id="194" name="Google Shape;194;gfd31082e30_6_5"/>
          <p:cNvSpPr txBox="1"/>
          <p:nvPr/>
        </p:nvSpPr>
        <p:spPr>
          <a:xfrm>
            <a:off x="177675" y="3349050"/>
            <a:ext cx="242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Roboto"/>
                <a:ea typeface="Roboto"/>
                <a:cs typeface="Roboto"/>
                <a:sym typeface="Roboto"/>
              </a:rPr>
              <a:t>Casos felices</a:t>
            </a:r>
            <a:endParaRPr>
              <a:latin typeface="Roboto"/>
              <a:ea typeface="Roboto"/>
              <a:cs typeface="Roboto"/>
              <a:sym typeface="Roboto"/>
            </a:endParaRPr>
          </a:p>
        </p:txBody>
      </p:sp>
      <p:pic>
        <p:nvPicPr>
          <p:cNvPr id="195" name="Google Shape;195;gfd31082e30_6_5"/>
          <p:cNvPicPr preferRelativeResize="0"/>
          <p:nvPr/>
        </p:nvPicPr>
        <p:blipFill>
          <a:blip r:embed="rId5">
            <a:alphaModFix/>
          </a:blip>
          <a:stretch>
            <a:fillRect/>
          </a:stretch>
        </p:blipFill>
        <p:spPr>
          <a:xfrm>
            <a:off x="2837088" y="2264620"/>
            <a:ext cx="2895900" cy="1615912"/>
          </a:xfrm>
          <a:prstGeom prst="rect">
            <a:avLst/>
          </a:prstGeom>
          <a:noFill/>
          <a:ln>
            <a:noFill/>
          </a:ln>
        </p:spPr>
      </p:pic>
      <p:sp>
        <p:nvSpPr>
          <p:cNvPr id="196" name="Google Shape;196;gfd31082e30_6_5"/>
          <p:cNvSpPr txBox="1"/>
          <p:nvPr/>
        </p:nvSpPr>
        <p:spPr>
          <a:xfrm>
            <a:off x="2837100" y="3880525"/>
            <a:ext cx="51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Roboto"/>
                <a:ea typeface="Roboto"/>
                <a:cs typeface="Roboto"/>
                <a:sym typeface="Roboto"/>
              </a:rPr>
              <a:t>Casos no felices</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par>
                                <p:cTn fill="hold" nodeType="with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par>
                                <p:cTn fill="hold" nodeType="with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par>
                                <p:cTn fill="hold" nodeType="with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fd31082e30_8_2"/>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Qué testear II</a:t>
            </a:r>
            <a:endParaRPr/>
          </a:p>
        </p:txBody>
      </p:sp>
      <p:pic>
        <p:nvPicPr>
          <p:cNvPr id="202" name="Google Shape;202;gfd31082e30_8_2"/>
          <p:cNvPicPr preferRelativeResize="0"/>
          <p:nvPr/>
        </p:nvPicPr>
        <p:blipFill>
          <a:blip r:embed="rId3">
            <a:alphaModFix/>
          </a:blip>
          <a:stretch>
            <a:fillRect/>
          </a:stretch>
        </p:blipFill>
        <p:spPr>
          <a:xfrm>
            <a:off x="219625" y="1398975"/>
            <a:ext cx="3947600" cy="2220525"/>
          </a:xfrm>
          <a:prstGeom prst="rect">
            <a:avLst/>
          </a:prstGeom>
          <a:noFill/>
          <a:ln>
            <a:noFill/>
          </a:ln>
        </p:spPr>
      </p:pic>
      <p:sp>
        <p:nvSpPr>
          <p:cNvPr id="203" name="Google Shape;203;gfd31082e30_8_2"/>
          <p:cNvSpPr txBox="1"/>
          <p:nvPr/>
        </p:nvSpPr>
        <p:spPr>
          <a:xfrm>
            <a:off x="280125" y="3675525"/>
            <a:ext cx="388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Roboto"/>
                <a:ea typeface="Roboto"/>
                <a:cs typeface="Roboto"/>
                <a:sym typeface="Roboto"/>
              </a:rPr>
              <a:t>Ingreso de datos</a:t>
            </a:r>
            <a:endParaRPr>
              <a:latin typeface="Roboto"/>
              <a:ea typeface="Roboto"/>
              <a:cs typeface="Roboto"/>
              <a:sym typeface="Roboto"/>
            </a:endParaRPr>
          </a:p>
        </p:txBody>
      </p:sp>
      <p:pic>
        <p:nvPicPr>
          <p:cNvPr id="204" name="Google Shape;204;gfd31082e30_8_2"/>
          <p:cNvPicPr preferRelativeResize="0"/>
          <p:nvPr/>
        </p:nvPicPr>
        <p:blipFill>
          <a:blip r:embed="rId4">
            <a:alphaModFix/>
          </a:blip>
          <a:stretch>
            <a:fillRect/>
          </a:stretch>
        </p:blipFill>
        <p:spPr>
          <a:xfrm>
            <a:off x="4841425" y="771450"/>
            <a:ext cx="4083425" cy="3382425"/>
          </a:xfrm>
          <a:prstGeom prst="rect">
            <a:avLst/>
          </a:prstGeom>
          <a:noFill/>
          <a:ln>
            <a:noFill/>
          </a:ln>
        </p:spPr>
      </p:pic>
      <p:sp>
        <p:nvSpPr>
          <p:cNvPr id="205" name="Google Shape;205;gfd31082e30_8_2"/>
          <p:cNvSpPr txBox="1"/>
          <p:nvPr/>
        </p:nvSpPr>
        <p:spPr>
          <a:xfrm>
            <a:off x="4863350" y="4202200"/>
            <a:ext cx="645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Roboto"/>
                <a:ea typeface="Roboto"/>
                <a:cs typeface="Roboto"/>
                <a:sym typeface="Roboto"/>
              </a:rPr>
              <a:t>Seguridad</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2"/>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Android</a:t>
            </a:r>
            <a:endParaRPr/>
          </a:p>
        </p:txBody>
      </p:sp>
      <p:sp>
        <p:nvSpPr>
          <p:cNvPr id="80" name="Google Shape;80;p2"/>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GB"/>
              <a:t>Testing y pruebas unitarias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fd31082e30_8_10"/>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Qué testear III</a:t>
            </a:r>
            <a:endParaRPr/>
          </a:p>
        </p:txBody>
      </p:sp>
      <p:pic>
        <p:nvPicPr>
          <p:cNvPr id="211" name="Google Shape;211;gfd31082e30_8_10"/>
          <p:cNvPicPr preferRelativeResize="0"/>
          <p:nvPr/>
        </p:nvPicPr>
        <p:blipFill>
          <a:blip r:embed="rId3">
            <a:alphaModFix/>
          </a:blip>
          <a:stretch>
            <a:fillRect/>
          </a:stretch>
        </p:blipFill>
        <p:spPr>
          <a:xfrm>
            <a:off x="2651325" y="849900"/>
            <a:ext cx="4352350" cy="3846400"/>
          </a:xfrm>
          <a:prstGeom prst="rect">
            <a:avLst/>
          </a:prstGeom>
          <a:noFill/>
          <a:ln>
            <a:noFill/>
          </a:ln>
        </p:spPr>
      </p:pic>
      <p:sp>
        <p:nvSpPr>
          <p:cNvPr id="212" name="Google Shape;212;gfd31082e30_8_10"/>
          <p:cNvSpPr txBox="1"/>
          <p:nvPr/>
        </p:nvSpPr>
        <p:spPr>
          <a:xfrm>
            <a:off x="4009500" y="4696300"/>
            <a:ext cx="425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Roboto"/>
                <a:ea typeface="Roboto"/>
                <a:cs typeface="Roboto"/>
                <a:sym typeface="Roboto"/>
              </a:rPr>
              <a:t>Casos de Uso</a:t>
            </a:r>
            <a:endParaRPr>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gfd31082e30_0_98"/>
          <p:cNvPicPr preferRelativeResize="0"/>
          <p:nvPr/>
        </p:nvPicPr>
        <p:blipFill>
          <a:blip r:embed="rId3">
            <a:alphaModFix/>
          </a:blip>
          <a:stretch>
            <a:fillRect/>
          </a:stretch>
        </p:blipFill>
        <p:spPr>
          <a:xfrm>
            <a:off x="1055550" y="1191925"/>
            <a:ext cx="7032876" cy="2912050"/>
          </a:xfrm>
          <a:prstGeom prst="rect">
            <a:avLst/>
          </a:prstGeom>
          <a:noFill/>
          <a:ln>
            <a:noFill/>
          </a:ln>
        </p:spPr>
      </p:pic>
      <p:sp>
        <p:nvSpPr>
          <p:cNvPr id="218" name="Google Shape;218;gfd31082e30_0_98"/>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Qué - Elección</a:t>
            </a:r>
            <a:endParaRPr/>
          </a:p>
        </p:txBody>
      </p:sp>
      <p:sp>
        <p:nvSpPr>
          <p:cNvPr id="219" name="Google Shape;219;gfd31082e30_0_98"/>
          <p:cNvSpPr txBox="1"/>
          <p:nvPr/>
        </p:nvSpPr>
        <p:spPr>
          <a:xfrm>
            <a:off x="5395000" y="1547750"/>
            <a:ext cx="10653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Tiempo</a:t>
            </a:r>
            <a:endParaRPr/>
          </a:p>
        </p:txBody>
      </p:sp>
      <p:sp>
        <p:nvSpPr>
          <p:cNvPr id="220" name="Google Shape;220;gfd31082e30_0_98"/>
          <p:cNvSpPr txBox="1"/>
          <p:nvPr/>
        </p:nvSpPr>
        <p:spPr>
          <a:xfrm>
            <a:off x="6522050" y="1547750"/>
            <a:ext cx="9942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Recursos</a:t>
            </a:r>
            <a:endParaRPr/>
          </a:p>
        </p:txBody>
      </p:sp>
      <p:sp>
        <p:nvSpPr>
          <p:cNvPr id="221" name="Google Shape;221;gfd31082e30_0_98"/>
          <p:cNvSpPr txBox="1"/>
          <p:nvPr/>
        </p:nvSpPr>
        <p:spPr>
          <a:xfrm>
            <a:off x="2071375" y="1547750"/>
            <a:ext cx="11262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Escenarios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gfd31082e30_0_107"/>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Qué - Tipos de tests</a:t>
            </a:r>
            <a:endParaRPr/>
          </a:p>
        </p:txBody>
      </p:sp>
      <p:sp>
        <p:nvSpPr>
          <p:cNvPr id="227" name="Google Shape;227;gfd31082e30_0_107"/>
          <p:cNvSpPr/>
          <p:nvPr/>
        </p:nvSpPr>
        <p:spPr>
          <a:xfrm>
            <a:off x="3347850" y="1347600"/>
            <a:ext cx="2448300" cy="24483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gfd31082e30_0_107"/>
          <p:cNvSpPr/>
          <p:nvPr/>
        </p:nvSpPr>
        <p:spPr>
          <a:xfrm>
            <a:off x="3582750" y="1817400"/>
            <a:ext cx="1978500" cy="19785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gfd31082e30_0_107"/>
          <p:cNvSpPr/>
          <p:nvPr/>
        </p:nvSpPr>
        <p:spPr>
          <a:xfrm>
            <a:off x="3868500" y="2388900"/>
            <a:ext cx="1407000" cy="14070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gfd31082e30_0_107"/>
          <p:cNvSpPr txBox="1"/>
          <p:nvPr/>
        </p:nvSpPr>
        <p:spPr>
          <a:xfrm>
            <a:off x="4151700" y="3028325"/>
            <a:ext cx="8406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Unitario</a:t>
            </a:r>
            <a:endParaRPr>
              <a:solidFill>
                <a:schemeClr val="lt1"/>
              </a:solidFill>
            </a:endParaRPr>
          </a:p>
        </p:txBody>
      </p:sp>
      <p:sp>
        <p:nvSpPr>
          <p:cNvPr id="231" name="Google Shape;231;gfd31082e30_0_107"/>
          <p:cNvSpPr txBox="1"/>
          <p:nvPr/>
        </p:nvSpPr>
        <p:spPr>
          <a:xfrm>
            <a:off x="3781800" y="2047900"/>
            <a:ext cx="1580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Integración (e2e)</a:t>
            </a:r>
            <a:endParaRPr>
              <a:solidFill>
                <a:schemeClr val="lt1"/>
              </a:solidFill>
            </a:endParaRPr>
          </a:p>
        </p:txBody>
      </p:sp>
      <p:sp>
        <p:nvSpPr>
          <p:cNvPr id="232" name="Google Shape;232;gfd31082e30_0_107"/>
          <p:cNvSpPr txBox="1"/>
          <p:nvPr/>
        </p:nvSpPr>
        <p:spPr>
          <a:xfrm>
            <a:off x="4085850" y="1438500"/>
            <a:ext cx="9723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2"/>
                </a:solidFill>
              </a:rPr>
              <a:t>Funcional</a:t>
            </a:r>
            <a:endParaRPr>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gfd31082e30_0_118"/>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Qué - Test Funcional</a:t>
            </a:r>
            <a:endParaRPr/>
          </a:p>
        </p:txBody>
      </p:sp>
      <p:sp>
        <p:nvSpPr>
          <p:cNvPr id="238" name="Google Shape;238;gfd31082e30_0_118"/>
          <p:cNvSpPr/>
          <p:nvPr/>
        </p:nvSpPr>
        <p:spPr>
          <a:xfrm>
            <a:off x="3347850" y="1347600"/>
            <a:ext cx="2448300" cy="24483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gfd31082e30_0_118"/>
          <p:cNvSpPr txBox="1"/>
          <p:nvPr/>
        </p:nvSpPr>
        <p:spPr>
          <a:xfrm>
            <a:off x="4085850" y="1438500"/>
            <a:ext cx="9723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2"/>
                </a:solidFill>
              </a:rPr>
              <a:t>Funcional</a:t>
            </a:r>
            <a:endParaRPr>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gfd31082e30_0_125"/>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Qué - Test de Integración</a:t>
            </a:r>
            <a:endParaRPr/>
          </a:p>
        </p:txBody>
      </p:sp>
      <p:sp>
        <p:nvSpPr>
          <p:cNvPr id="245" name="Google Shape;245;gfd31082e30_0_125"/>
          <p:cNvSpPr/>
          <p:nvPr/>
        </p:nvSpPr>
        <p:spPr>
          <a:xfrm>
            <a:off x="3347850" y="1347600"/>
            <a:ext cx="2448300" cy="2448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gfd31082e30_0_125"/>
          <p:cNvSpPr/>
          <p:nvPr/>
        </p:nvSpPr>
        <p:spPr>
          <a:xfrm>
            <a:off x="3582750" y="1817400"/>
            <a:ext cx="1978500" cy="19785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gfd31082e30_0_125"/>
          <p:cNvSpPr txBox="1"/>
          <p:nvPr/>
        </p:nvSpPr>
        <p:spPr>
          <a:xfrm>
            <a:off x="3781800" y="2047900"/>
            <a:ext cx="1580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Integración (e2e)</a:t>
            </a:r>
            <a:endParaRPr>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gfd31082e30_0_133"/>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Qué - Tipos de tests</a:t>
            </a:r>
            <a:endParaRPr/>
          </a:p>
        </p:txBody>
      </p:sp>
      <p:sp>
        <p:nvSpPr>
          <p:cNvPr id="253" name="Google Shape;253;gfd31082e30_0_133"/>
          <p:cNvSpPr/>
          <p:nvPr/>
        </p:nvSpPr>
        <p:spPr>
          <a:xfrm>
            <a:off x="3347850" y="1347600"/>
            <a:ext cx="2448300" cy="2448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gfd31082e30_0_133"/>
          <p:cNvSpPr/>
          <p:nvPr/>
        </p:nvSpPr>
        <p:spPr>
          <a:xfrm>
            <a:off x="3582750" y="1817400"/>
            <a:ext cx="1978500" cy="19785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gfd31082e30_0_133"/>
          <p:cNvSpPr/>
          <p:nvPr/>
        </p:nvSpPr>
        <p:spPr>
          <a:xfrm>
            <a:off x="3868500" y="2388900"/>
            <a:ext cx="1407000" cy="14070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56" name="Google Shape;256;gfd31082e30_0_133"/>
          <p:cNvSpPr txBox="1"/>
          <p:nvPr/>
        </p:nvSpPr>
        <p:spPr>
          <a:xfrm>
            <a:off x="4151700" y="3028325"/>
            <a:ext cx="8406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Unitario</a:t>
            </a:r>
            <a:endParaRPr>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gfd31082e30_0_142"/>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Qué - Unitario e integración: entradas y salidas</a:t>
            </a:r>
            <a:endParaRPr/>
          </a:p>
        </p:txBody>
      </p:sp>
      <p:sp>
        <p:nvSpPr>
          <p:cNvPr id="262" name="Google Shape;262;gfd31082e30_0_142"/>
          <p:cNvSpPr/>
          <p:nvPr/>
        </p:nvSpPr>
        <p:spPr>
          <a:xfrm>
            <a:off x="2635200" y="1952700"/>
            <a:ext cx="3873600" cy="1100100"/>
          </a:xfrm>
          <a:prstGeom prst="lef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Código</a:t>
            </a:r>
            <a:endParaRPr/>
          </a:p>
        </p:txBody>
      </p:sp>
      <p:sp>
        <p:nvSpPr>
          <p:cNvPr id="263" name="Google Shape;263;gfd31082e30_0_142"/>
          <p:cNvSpPr/>
          <p:nvPr/>
        </p:nvSpPr>
        <p:spPr>
          <a:xfrm>
            <a:off x="6752025" y="1782788"/>
            <a:ext cx="1700352" cy="1234764"/>
          </a:xfrm>
          <a:prstGeom prst="cloud">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gfd31082e30_0_142"/>
          <p:cNvSpPr/>
          <p:nvPr/>
        </p:nvSpPr>
        <p:spPr>
          <a:xfrm>
            <a:off x="1354650" y="1946088"/>
            <a:ext cx="959700" cy="924300"/>
          </a:xfrm>
          <a:prstGeom prst="smileyFace">
            <a:avLst>
              <a:gd fmla="val 4653"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gfd31082e30_0_142"/>
          <p:cNvSpPr txBox="1"/>
          <p:nvPr/>
        </p:nvSpPr>
        <p:spPr>
          <a:xfrm>
            <a:off x="1354650" y="1420788"/>
            <a:ext cx="959700" cy="43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Validar</a:t>
            </a:r>
            <a:endParaRPr/>
          </a:p>
        </p:txBody>
      </p:sp>
      <p:sp>
        <p:nvSpPr>
          <p:cNvPr id="266" name="Google Shape;266;gfd31082e30_0_142"/>
          <p:cNvSpPr txBox="1"/>
          <p:nvPr/>
        </p:nvSpPr>
        <p:spPr>
          <a:xfrm>
            <a:off x="1227650" y="3205825"/>
            <a:ext cx="1164000" cy="57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Contratos / respuestas</a:t>
            </a:r>
            <a:endParaRPr/>
          </a:p>
        </p:txBody>
      </p:sp>
      <p:sp>
        <p:nvSpPr>
          <p:cNvPr id="267" name="Google Shape;267;gfd31082e30_0_142"/>
          <p:cNvSpPr txBox="1"/>
          <p:nvPr/>
        </p:nvSpPr>
        <p:spPr>
          <a:xfrm>
            <a:off x="6878900" y="3254200"/>
            <a:ext cx="1573500" cy="7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Escenario:</a:t>
            </a:r>
            <a:br>
              <a:rPr lang="en-GB"/>
            </a:br>
            <a:r>
              <a:rPr lang="en-GB"/>
              <a:t>Recursos / entorno</a:t>
            </a:r>
            <a:endParaRPr/>
          </a:p>
        </p:txBody>
      </p:sp>
      <p:sp>
        <p:nvSpPr>
          <p:cNvPr id="268" name="Google Shape;268;gfd31082e30_0_142"/>
          <p:cNvSpPr txBox="1"/>
          <p:nvPr/>
        </p:nvSpPr>
        <p:spPr>
          <a:xfrm>
            <a:off x="6813025" y="1313900"/>
            <a:ext cx="1700400" cy="37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Mockear</a:t>
            </a:r>
            <a:endParaRPr/>
          </a:p>
        </p:txBody>
      </p:sp>
      <p:sp>
        <p:nvSpPr>
          <p:cNvPr id="269" name="Google Shape;269;gfd31082e30_0_142"/>
          <p:cNvSpPr txBox="1"/>
          <p:nvPr/>
        </p:nvSpPr>
        <p:spPr>
          <a:xfrm>
            <a:off x="4092150" y="1508700"/>
            <a:ext cx="959700" cy="43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Ejecutar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gfd31082e30_0_155"/>
          <p:cNvSpPr/>
          <p:nvPr/>
        </p:nvSpPr>
        <p:spPr>
          <a:xfrm>
            <a:off x="87700" y="92267"/>
            <a:ext cx="8949600" cy="49566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gfd31082e30_0_155"/>
          <p:cNvSpPr txBox="1"/>
          <p:nvPr/>
        </p:nvSpPr>
        <p:spPr>
          <a:xfrm>
            <a:off x="667514" y="1703867"/>
            <a:ext cx="7399500" cy="173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3000">
                <a:solidFill>
                  <a:srgbClr val="666666"/>
                </a:solidFill>
                <a:latin typeface="Proxima Nova"/>
                <a:ea typeface="Proxima Nova"/>
                <a:cs typeface="Proxima Nova"/>
                <a:sym typeface="Proxima Nova"/>
              </a:rPr>
              <a:t>¿Cómo testear?</a:t>
            </a:r>
            <a:endParaRPr b="1" sz="3000">
              <a:solidFill>
                <a:srgbClr val="666666"/>
              </a:solidFill>
              <a:latin typeface="Proxima Nova"/>
              <a:ea typeface="Proxima Nova"/>
              <a:cs typeface="Proxima Nova"/>
              <a:sym typeface="Proxima Nova"/>
            </a:endParaRPr>
          </a:p>
        </p:txBody>
      </p:sp>
      <p:sp>
        <p:nvSpPr>
          <p:cNvPr id="276" name="Google Shape;276;gfd31082e30_0_155"/>
          <p:cNvSpPr txBox="1"/>
          <p:nvPr/>
        </p:nvSpPr>
        <p:spPr>
          <a:xfrm>
            <a:off x="7224175" y="197802"/>
            <a:ext cx="1224000" cy="298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GB" sz="700">
                <a:solidFill>
                  <a:srgbClr val="999999"/>
                </a:solidFill>
                <a:latin typeface="Proxima Nova"/>
                <a:ea typeface="Proxima Nova"/>
                <a:cs typeface="Proxima Nova"/>
                <a:sym typeface="Proxima Nova"/>
              </a:rPr>
              <a:t>Mercado Envíos</a:t>
            </a:r>
            <a:endParaRPr sz="700">
              <a:solidFill>
                <a:srgbClr val="999999"/>
              </a:solidFill>
              <a:latin typeface="Proxima Nova"/>
              <a:ea typeface="Proxima Nova"/>
              <a:cs typeface="Proxima Nova"/>
              <a:sym typeface="Proxima Nova"/>
            </a:endParaRPr>
          </a:p>
          <a:p>
            <a:pPr indent="0" lvl="0" marL="0" rtl="0" algn="r">
              <a:lnSpc>
                <a:spcPct val="115000"/>
              </a:lnSpc>
              <a:spcBef>
                <a:spcPts val="1600"/>
              </a:spcBef>
              <a:spcAft>
                <a:spcPts val="1600"/>
              </a:spcAft>
              <a:buNone/>
            </a:pPr>
            <a:r>
              <a:t/>
            </a:r>
            <a:endParaRPr sz="700">
              <a:solidFill>
                <a:srgbClr val="999999"/>
              </a:solidFill>
              <a:latin typeface="Proxima Nova"/>
              <a:ea typeface="Proxima Nova"/>
              <a:cs typeface="Proxima Nova"/>
              <a:sym typeface="Proxima Nova"/>
            </a:endParaRPr>
          </a:p>
        </p:txBody>
      </p:sp>
      <p:sp>
        <p:nvSpPr>
          <p:cNvPr id="277" name="Google Shape;277;gfd31082e30_0_155"/>
          <p:cNvSpPr txBox="1"/>
          <p:nvPr/>
        </p:nvSpPr>
        <p:spPr>
          <a:xfrm>
            <a:off x="468750" y="197802"/>
            <a:ext cx="3010800" cy="29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sz="700">
                <a:solidFill>
                  <a:srgbClr val="999999"/>
                </a:solidFill>
                <a:latin typeface="Proxima Nova"/>
                <a:ea typeface="Proxima Nova"/>
                <a:cs typeface="Proxima Nova"/>
                <a:sym typeface="Proxima Nova"/>
              </a:rPr>
              <a:t>2019 | SMS</a:t>
            </a:r>
            <a:endParaRPr sz="700">
              <a:solidFill>
                <a:srgbClr val="999999"/>
              </a:solidFill>
              <a:latin typeface="Proxima Nova"/>
              <a:ea typeface="Proxima Nova"/>
              <a:cs typeface="Proxima Nova"/>
              <a:sym typeface="Proxima Nov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1"/>
          <p:cNvSpPr txBox="1"/>
          <p:nvPr>
            <p:ph type="title"/>
          </p:nvPr>
        </p:nvSpPr>
        <p:spPr>
          <a:xfrm>
            <a:off x="98250" y="16350"/>
            <a:ext cx="8826600" cy="60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GB"/>
              <a:t>Cómo - F.I.R.S.T</a:t>
            </a:r>
            <a:endParaRPr/>
          </a:p>
        </p:txBody>
      </p:sp>
      <p:sp>
        <p:nvSpPr>
          <p:cNvPr id="283" name="Google Shape;283;p11"/>
          <p:cNvSpPr txBox="1"/>
          <p:nvPr>
            <p:ph idx="4294967295" type="body"/>
          </p:nvPr>
        </p:nvSpPr>
        <p:spPr>
          <a:xfrm>
            <a:off x="1872000" y="1216650"/>
            <a:ext cx="5400000" cy="2710200"/>
          </a:xfrm>
          <a:prstGeom prst="rect">
            <a:avLst/>
          </a:prstGeom>
          <a:noFill/>
          <a:ln>
            <a:noFill/>
          </a:ln>
        </p:spPr>
        <p:txBody>
          <a:bodyPr anchorCtr="0" anchor="t" bIns="91425" lIns="91425" spcFirstLastPara="1" rIns="91425" wrap="square" tIns="91425">
            <a:noAutofit/>
          </a:bodyPr>
          <a:lstStyle/>
          <a:p>
            <a:pPr indent="-406400" lvl="0" marL="457200" rtl="0" algn="l">
              <a:lnSpc>
                <a:spcPct val="115000"/>
              </a:lnSpc>
              <a:spcBef>
                <a:spcPts val="0"/>
              </a:spcBef>
              <a:spcAft>
                <a:spcPts val="0"/>
              </a:spcAft>
              <a:buSzPts val="2800"/>
              <a:buChar char="●"/>
            </a:pPr>
            <a:r>
              <a:rPr b="1" lang="en-GB" sz="2800"/>
              <a:t>F</a:t>
            </a:r>
            <a:r>
              <a:rPr lang="en-GB" sz="2800"/>
              <a:t>ast (Rápido)</a:t>
            </a:r>
            <a:endParaRPr sz="2800"/>
          </a:p>
          <a:p>
            <a:pPr indent="-406400" lvl="0" marL="457200" rtl="0" algn="l">
              <a:lnSpc>
                <a:spcPct val="115000"/>
              </a:lnSpc>
              <a:spcBef>
                <a:spcPts val="0"/>
              </a:spcBef>
              <a:spcAft>
                <a:spcPts val="0"/>
              </a:spcAft>
              <a:buSzPts val="2800"/>
              <a:buChar char="●"/>
            </a:pPr>
            <a:r>
              <a:rPr b="1" lang="en-GB" sz="2800"/>
              <a:t>I</a:t>
            </a:r>
            <a:r>
              <a:rPr lang="en-GB" sz="2800"/>
              <a:t>ndependent (Aislado)</a:t>
            </a:r>
            <a:endParaRPr sz="2800"/>
          </a:p>
          <a:p>
            <a:pPr indent="-406400" lvl="0" marL="457200" rtl="0" algn="l">
              <a:lnSpc>
                <a:spcPct val="115000"/>
              </a:lnSpc>
              <a:spcBef>
                <a:spcPts val="0"/>
              </a:spcBef>
              <a:spcAft>
                <a:spcPts val="0"/>
              </a:spcAft>
              <a:buSzPts val="2800"/>
              <a:buChar char="●"/>
            </a:pPr>
            <a:r>
              <a:rPr b="1" lang="en-GB" sz="2800"/>
              <a:t>R</a:t>
            </a:r>
            <a:r>
              <a:rPr lang="en-GB" sz="2800"/>
              <a:t>epeatable (Repetible)</a:t>
            </a:r>
            <a:endParaRPr sz="2800"/>
          </a:p>
          <a:p>
            <a:pPr indent="-406400" lvl="0" marL="457200" rtl="0" algn="l">
              <a:lnSpc>
                <a:spcPct val="115000"/>
              </a:lnSpc>
              <a:spcBef>
                <a:spcPts val="0"/>
              </a:spcBef>
              <a:spcAft>
                <a:spcPts val="0"/>
              </a:spcAft>
              <a:buSzPts val="2800"/>
              <a:buChar char="●"/>
            </a:pPr>
            <a:r>
              <a:rPr b="1" lang="en-GB" sz="2800"/>
              <a:t>S</a:t>
            </a:r>
            <a:r>
              <a:rPr lang="en-GB" sz="2800"/>
              <a:t>elf-validating (Auto-validado)</a:t>
            </a:r>
            <a:endParaRPr sz="2800"/>
          </a:p>
          <a:p>
            <a:pPr indent="-406400" lvl="0" marL="457200" rtl="0" algn="l">
              <a:lnSpc>
                <a:spcPct val="115000"/>
              </a:lnSpc>
              <a:spcBef>
                <a:spcPts val="0"/>
              </a:spcBef>
              <a:spcAft>
                <a:spcPts val="0"/>
              </a:spcAft>
              <a:buSzPts val="2800"/>
              <a:buChar char="●"/>
            </a:pPr>
            <a:r>
              <a:rPr b="1" lang="en-GB" sz="2800"/>
              <a:t>T</a:t>
            </a:r>
            <a:r>
              <a:rPr lang="en-GB" sz="2800"/>
              <a:t>imely (Oportuno)</a:t>
            </a:r>
            <a:endParaRPr sz="28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gfd31082e30_0_163"/>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Cómo - Template</a:t>
            </a:r>
            <a:endParaRPr/>
          </a:p>
        </p:txBody>
      </p:sp>
      <p:sp>
        <p:nvSpPr>
          <p:cNvPr id="289" name="Google Shape;289;gfd31082e30_0_163"/>
          <p:cNvSpPr/>
          <p:nvPr/>
        </p:nvSpPr>
        <p:spPr>
          <a:xfrm>
            <a:off x="1108075" y="967525"/>
            <a:ext cx="6632100" cy="2861100"/>
          </a:xfrm>
          <a:prstGeom prst="roundRect">
            <a:avLst>
              <a:gd fmla="val 16667" name="adj"/>
            </a:avLst>
          </a:prstGeom>
          <a:solidFill>
            <a:schemeClr val="accent5"/>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GB"/>
              <a:t>Given</a:t>
            </a:r>
            <a:endParaRPr/>
          </a:p>
        </p:txBody>
      </p:sp>
      <p:sp>
        <p:nvSpPr>
          <p:cNvPr id="290" name="Google Shape;290;gfd31082e30_0_163"/>
          <p:cNvSpPr/>
          <p:nvPr/>
        </p:nvSpPr>
        <p:spPr>
          <a:xfrm>
            <a:off x="2680250" y="1619575"/>
            <a:ext cx="1099800" cy="10998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When</a:t>
            </a:r>
            <a:endParaRPr/>
          </a:p>
        </p:txBody>
      </p:sp>
      <p:sp>
        <p:nvSpPr>
          <p:cNvPr id="291" name="Google Shape;291;gfd31082e30_0_163"/>
          <p:cNvSpPr/>
          <p:nvPr/>
        </p:nvSpPr>
        <p:spPr>
          <a:xfrm>
            <a:off x="5019850" y="1772575"/>
            <a:ext cx="793800" cy="7938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Then</a:t>
            </a:r>
            <a:endParaRPr/>
          </a:p>
        </p:txBody>
      </p:sp>
      <p:sp>
        <p:nvSpPr>
          <p:cNvPr id="292" name="Google Shape;292;gfd31082e30_0_163"/>
          <p:cNvSpPr/>
          <p:nvPr/>
        </p:nvSpPr>
        <p:spPr>
          <a:xfrm>
            <a:off x="2832650" y="1771975"/>
            <a:ext cx="1099800" cy="10998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When</a:t>
            </a:r>
            <a:endParaRPr/>
          </a:p>
        </p:txBody>
      </p:sp>
      <p:sp>
        <p:nvSpPr>
          <p:cNvPr id="293" name="Google Shape;293;gfd31082e30_0_163"/>
          <p:cNvSpPr/>
          <p:nvPr/>
        </p:nvSpPr>
        <p:spPr>
          <a:xfrm>
            <a:off x="2985050" y="1924375"/>
            <a:ext cx="1099800" cy="10998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When</a:t>
            </a:r>
            <a:endParaRPr/>
          </a:p>
        </p:txBody>
      </p:sp>
      <p:sp>
        <p:nvSpPr>
          <p:cNvPr id="294" name="Google Shape;294;gfd31082e30_0_163"/>
          <p:cNvSpPr/>
          <p:nvPr/>
        </p:nvSpPr>
        <p:spPr>
          <a:xfrm>
            <a:off x="3137450" y="2076775"/>
            <a:ext cx="1099800" cy="10998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When</a:t>
            </a:r>
            <a:endParaRPr/>
          </a:p>
        </p:txBody>
      </p:sp>
      <p:sp>
        <p:nvSpPr>
          <p:cNvPr id="295" name="Google Shape;295;gfd31082e30_0_163"/>
          <p:cNvSpPr/>
          <p:nvPr/>
        </p:nvSpPr>
        <p:spPr>
          <a:xfrm>
            <a:off x="5172250" y="1924975"/>
            <a:ext cx="793800" cy="7938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Then</a:t>
            </a:r>
            <a:endParaRPr/>
          </a:p>
        </p:txBody>
      </p:sp>
      <p:sp>
        <p:nvSpPr>
          <p:cNvPr id="296" name="Google Shape;296;gfd31082e30_0_163"/>
          <p:cNvSpPr/>
          <p:nvPr/>
        </p:nvSpPr>
        <p:spPr>
          <a:xfrm>
            <a:off x="5324650" y="2077375"/>
            <a:ext cx="793800" cy="7938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Then</a:t>
            </a:r>
            <a:endParaRPr/>
          </a:p>
        </p:txBody>
      </p:sp>
      <p:sp>
        <p:nvSpPr>
          <p:cNvPr id="297" name="Google Shape;297;gfd31082e30_0_163"/>
          <p:cNvSpPr/>
          <p:nvPr/>
        </p:nvSpPr>
        <p:spPr>
          <a:xfrm>
            <a:off x="5477050" y="2229775"/>
            <a:ext cx="793800" cy="7938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Then</a:t>
            </a:r>
            <a:endParaRPr/>
          </a:p>
        </p:txBody>
      </p:sp>
      <p:cxnSp>
        <p:nvCxnSpPr>
          <p:cNvPr id="298" name="Google Shape;298;gfd31082e30_0_163"/>
          <p:cNvCxnSpPr>
            <a:stCxn id="294" idx="6"/>
            <a:endCxn id="297" idx="1"/>
          </p:cNvCxnSpPr>
          <p:nvPr/>
        </p:nvCxnSpPr>
        <p:spPr>
          <a:xfrm>
            <a:off x="4237250" y="2626675"/>
            <a:ext cx="1239900" cy="0"/>
          </a:xfrm>
          <a:prstGeom prst="straightConnector1">
            <a:avLst/>
          </a:prstGeom>
          <a:noFill/>
          <a:ln cap="flat" cmpd="sng" w="9525">
            <a:solidFill>
              <a:schemeClr val="dk2"/>
            </a:solidFill>
            <a:prstDash val="solid"/>
            <a:round/>
            <a:headEnd len="med" w="med" type="none"/>
            <a:tailEnd len="med" w="med" type="triangle"/>
          </a:ln>
        </p:spPr>
      </p:cxnSp>
      <p:sp>
        <p:nvSpPr>
          <p:cNvPr id="299" name="Google Shape;299;gfd31082e30_0_163"/>
          <p:cNvSpPr txBox="1"/>
          <p:nvPr/>
        </p:nvSpPr>
        <p:spPr>
          <a:xfrm>
            <a:off x="1108075" y="4007225"/>
            <a:ext cx="66321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Dado un contexto; cuando sucede algo, entonces debe suceder otra cosa.</a:t>
            </a:r>
            <a:endParaRPr/>
          </a:p>
          <a:p>
            <a:pPr indent="0" lvl="0" marL="0" rtl="0" algn="ctr">
              <a:spcBef>
                <a:spcPts val="0"/>
              </a:spcBef>
              <a:spcAft>
                <a:spcPts val="0"/>
              </a:spcAft>
              <a:buNone/>
            </a:pPr>
            <a:r>
              <a:rPr lang="en-GB"/>
              <a:t>“Si mando un ID: 1, cuando busco en la base, obtengo la entidad de ID 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gfd31082e30_0_0"/>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Roadmap</a:t>
            </a:r>
            <a:endParaRPr/>
          </a:p>
        </p:txBody>
      </p:sp>
      <p:sp>
        <p:nvSpPr>
          <p:cNvPr id="86" name="Google Shape;86;gfd31082e30_0_0"/>
          <p:cNvSpPr txBox="1"/>
          <p:nvPr>
            <p:ph idx="4294967295" type="body"/>
          </p:nvPr>
        </p:nvSpPr>
        <p:spPr>
          <a:xfrm>
            <a:off x="251250" y="1519800"/>
            <a:ext cx="8520600" cy="2103900"/>
          </a:xfrm>
          <a:prstGeom prst="rect">
            <a:avLst/>
          </a:prstGeom>
        </p:spPr>
        <p:txBody>
          <a:bodyPr anchorCtr="0" anchor="t" bIns="91425" lIns="91425" spcFirstLastPara="1" rIns="91425" wrap="square" tIns="91425">
            <a:noAutofit/>
          </a:bodyPr>
          <a:lstStyle/>
          <a:p>
            <a:pPr indent="-381000" lvl="0" marL="457200" rtl="0" algn="ctr">
              <a:lnSpc>
                <a:spcPct val="200000"/>
              </a:lnSpc>
              <a:spcBef>
                <a:spcPts val="0"/>
              </a:spcBef>
              <a:spcAft>
                <a:spcPts val="0"/>
              </a:spcAft>
              <a:buSzPts val="2400"/>
              <a:buAutoNum type="arabicPeriod"/>
            </a:pPr>
            <a:r>
              <a:rPr lang="en-GB" sz="2400"/>
              <a:t>¿Por qué testear?</a:t>
            </a:r>
            <a:endParaRPr sz="2400"/>
          </a:p>
          <a:p>
            <a:pPr indent="-381000" lvl="0" marL="457200" rtl="0" algn="ctr">
              <a:lnSpc>
                <a:spcPct val="200000"/>
              </a:lnSpc>
              <a:spcBef>
                <a:spcPts val="0"/>
              </a:spcBef>
              <a:spcAft>
                <a:spcPts val="0"/>
              </a:spcAft>
              <a:buSzPts val="2400"/>
              <a:buAutoNum type="arabicPeriod"/>
            </a:pPr>
            <a:r>
              <a:rPr lang="en-GB" sz="2400"/>
              <a:t>¿Qué testear?</a:t>
            </a:r>
            <a:endParaRPr sz="2400"/>
          </a:p>
          <a:p>
            <a:pPr indent="-381000" lvl="0" marL="457200" rtl="0" algn="ctr">
              <a:lnSpc>
                <a:spcPct val="200000"/>
              </a:lnSpc>
              <a:spcBef>
                <a:spcPts val="0"/>
              </a:spcBef>
              <a:spcAft>
                <a:spcPts val="0"/>
              </a:spcAft>
              <a:buSzPts val="2400"/>
              <a:buAutoNum type="arabicPeriod"/>
            </a:pPr>
            <a:r>
              <a:rPr lang="en-GB" sz="2400"/>
              <a:t>¿Cómo testear? </a:t>
            </a:r>
            <a:endParaRPr sz="2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gfd31082e30_0_179"/>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Cómo - Method Naming</a:t>
            </a:r>
            <a:endParaRPr/>
          </a:p>
        </p:txBody>
      </p:sp>
      <p:sp>
        <p:nvSpPr>
          <p:cNvPr id="305" name="Google Shape;305;gfd31082e30_0_179"/>
          <p:cNvSpPr txBox="1"/>
          <p:nvPr/>
        </p:nvSpPr>
        <p:spPr>
          <a:xfrm>
            <a:off x="2649450" y="1295325"/>
            <a:ext cx="3845100" cy="89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a:t>Algo hace algo</a:t>
            </a:r>
            <a:br>
              <a:rPr lang="en-GB"/>
            </a:br>
            <a:r>
              <a:rPr lang="en-GB"/>
              <a:t>getCarrier_getsCarrier()</a:t>
            </a:r>
            <a:br>
              <a:rPr lang="en-GB"/>
            </a:br>
            <a:r>
              <a:rPr lang="en-GB"/>
              <a:t>unfobiddenException_throwsMeliException()</a:t>
            </a:r>
            <a:endParaRPr/>
          </a:p>
        </p:txBody>
      </p:sp>
      <p:sp>
        <p:nvSpPr>
          <p:cNvPr id="306" name="Google Shape;306;gfd31082e30_0_179"/>
          <p:cNvSpPr txBox="1"/>
          <p:nvPr/>
        </p:nvSpPr>
        <p:spPr>
          <a:xfrm>
            <a:off x="1585150" y="2618675"/>
            <a:ext cx="6294600" cy="89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a:t>Dado algo, pasa algo</a:t>
            </a:r>
            <a:br>
              <a:rPr lang="en-GB"/>
            </a:br>
            <a:r>
              <a:rPr lang="en-GB"/>
              <a:t>whenCorrectRequest_getCarrier_getsCarrier()</a:t>
            </a:r>
            <a:br>
              <a:rPr lang="en-GB"/>
            </a:br>
            <a:r>
              <a:rPr lang="en-GB"/>
              <a:t>whenWrongCredentialsGiven_unfobiddenException_throwsMeliException()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fd31082e30_0_186"/>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Cómo - Template Inside Code</a:t>
            </a:r>
            <a:endParaRPr/>
          </a:p>
        </p:txBody>
      </p:sp>
      <p:sp>
        <p:nvSpPr>
          <p:cNvPr id="312" name="Google Shape;312;gfd31082e30_0_186"/>
          <p:cNvSpPr txBox="1"/>
          <p:nvPr/>
        </p:nvSpPr>
        <p:spPr>
          <a:xfrm>
            <a:off x="2074050" y="1418100"/>
            <a:ext cx="4995900" cy="284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434343"/>
                </a:solidFill>
              </a:rPr>
              <a:t>givenDependency_executeCode_returnsExpectedSubject() {</a:t>
            </a:r>
            <a:endParaRPr>
              <a:solidFill>
                <a:srgbClr val="434343"/>
              </a:solidFill>
            </a:endParaRPr>
          </a:p>
          <a:p>
            <a:pPr indent="0" lvl="0" marL="457200" rtl="0" algn="l">
              <a:spcBef>
                <a:spcPts val="0"/>
              </a:spcBef>
              <a:spcAft>
                <a:spcPts val="0"/>
              </a:spcAft>
              <a:buNone/>
            </a:pPr>
            <a:r>
              <a:rPr lang="en-GB">
                <a:solidFill>
                  <a:srgbClr val="434343"/>
                </a:solidFill>
              </a:rPr>
              <a:t>// Given</a:t>
            </a:r>
            <a:endParaRPr>
              <a:solidFill>
                <a:srgbClr val="434343"/>
              </a:solidFill>
            </a:endParaRPr>
          </a:p>
          <a:p>
            <a:pPr indent="0" lvl="0" marL="457200" rtl="0" algn="l">
              <a:spcBef>
                <a:spcPts val="0"/>
              </a:spcBef>
              <a:spcAft>
                <a:spcPts val="0"/>
              </a:spcAft>
              <a:buNone/>
            </a:pPr>
            <a:r>
              <a:rPr lang="en-GB"/>
              <a:t>Dependency dependency = Mock(Dependency.class)</a:t>
            </a:r>
            <a:endParaRPr/>
          </a:p>
          <a:p>
            <a:pPr indent="0" lvl="0" marL="457200" rtl="0" algn="l">
              <a:spcBef>
                <a:spcPts val="0"/>
              </a:spcBef>
              <a:spcAft>
                <a:spcPts val="0"/>
              </a:spcAft>
              <a:buNone/>
            </a:pPr>
            <a:r>
              <a:rPr lang="en-GB"/>
              <a:t>Subject expected = buildExpected()</a:t>
            </a:r>
            <a:endParaRPr/>
          </a:p>
          <a:p>
            <a:pPr indent="0" lvl="0" marL="457200" rtl="0" algn="l">
              <a:spcBef>
                <a:spcPts val="0"/>
              </a:spcBef>
              <a:spcAft>
                <a:spcPts val="0"/>
              </a:spcAft>
              <a:buNone/>
            </a:pPr>
            <a:r>
              <a:rPr lang="en-GB"/>
              <a:t>when(dependency.method()).return(expected)</a:t>
            </a:r>
            <a:endParaRPr/>
          </a:p>
          <a:p>
            <a:pPr indent="0" lvl="0" marL="457200" rtl="0" algn="l">
              <a:spcBef>
                <a:spcPts val="0"/>
              </a:spcBef>
              <a:spcAft>
                <a:spcPts val="0"/>
              </a:spcAft>
              <a:buNone/>
            </a:pPr>
            <a:r>
              <a:t/>
            </a:r>
            <a:endParaRPr/>
          </a:p>
          <a:p>
            <a:pPr indent="0" lvl="0" marL="457200" rtl="0" algn="l">
              <a:spcBef>
                <a:spcPts val="0"/>
              </a:spcBef>
              <a:spcAft>
                <a:spcPts val="0"/>
              </a:spcAft>
              <a:buNone/>
            </a:pPr>
            <a:r>
              <a:rPr lang="en-GB">
                <a:solidFill>
                  <a:srgbClr val="434343"/>
                </a:solidFill>
              </a:rPr>
              <a:t>// When</a:t>
            </a:r>
            <a:endParaRPr>
              <a:solidFill>
                <a:srgbClr val="434343"/>
              </a:solidFill>
            </a:endParaRPr>
          </a:p>
          <a:p>
            <a:pPr indent="0" lvl="0" marL="457200" rtl="0" algn="l">
              <a:spcBef>
                <a:spcPts val="0"/>
              </a:spcBef>
              <a:spcAft>
                <a:spcPts val="0"/>
              </a:spcAft>
              <a:buNone/>
            </a:pPr>
            <a:r>
              <a:rPr lang="en-GB"/>
              <a:t>Subject actual = executeCode(dependency)</a:t>
            </a:r>
            <a:endParaRPr/>
          </a:p>
          <a:p>
            <a:pPr indent="0" lvl="0" marL="457200" rtl="0" algn="l">
              <a:spcBef>
                <a:spcPts val="0"/>
              </a:spcBef>
              <a:spcAft>
                <a:spcPts val="0"/>
              </a:spcAft>
              <a:buNone/>
            </a:pPr>
            <a:r>
              <a:t/>
            </a:r>
            <a:endParaRPr>
              <a:solidFill>
                <a:srgbClr val="434343"/>
              </a:solidFill>
            </a:endParaRPr>
          </a:p>
          <a:p>
            <a:pPr indent="0" lvl="0" marL="457200" rtl="0" algn="l">
              <a:spcBef>
                <a:spcPts val="0"/>
              </a:spcBef>
              <a:spcAft>
                <a:spcPts val="0"/>
              </a:spcAft>
              <a:buNone/>
            </a:pPr>
            <a:r>
              <a:rPr lang="en-GB">
                <a:solidFill>
                  <a:srgbClr val="434343"/>
                </a:solidFill>
              </a:rPr>
              <a:t>// Then</a:t>
            </a:r>
            <a:endParaRPr>
              <a:solidFill>
                <a:srgbClr val="434343"/>
              </a:solidFill>
            </a:endParaRPr>
          </a:p>
          <a:p>
            <a:pPr indent="0" lvl="0" marL="457200" rtl="0" algn="l">
              <a:spcBef>
                <a:spcPts val="0"/>
              </a:spcBef>
              <a:spcAft>
                <a:spcPts val="0"/>
              </a:spcAft>
              <a:buNone/>
            </a:pPr>
            <a:r>
              <a:rPr lang="en-GB"/>
              <a:t>assertEquals(expected, actual)</a:t>
            </a:r>
            <a:endParaRPr/>
          </a:p>
          <a:p>
            <a:pPr indent="0" lvl="0" marL="457200" rtl="0" algn="l">
              <a:spcBef>
                <a:spcPts val="0"/>
              </a:spcBef>
              <a:spcAft>
                <a:spcPts val="0"/>
              </a:spcAft>
              <a:buNone/>
            </a:pPr>
            <a:r>
              <a:rPr lang="en-GB"/>
              <a:t>verify(dependency).method()</a:t>
            </a:r>
            <a:endParaRPr/>
          </a:p>
          <a:p>
            <a:pPr indent="0" lvl="0" marL="0" rtl="0" algn="l">
              <a:spcBef>
                <a:spcPts val="0"/>
              </a:spcBef>
              <a:spcAft>
                <a:spcPts val="0"/>
              </a:spcAft>
              <a:buNone/>
            </a:pPr>
            <a:r>
              <a:rPr lang="en-GB"/>
              <a: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gfd31082e30_0_192"/>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Cómo - Template Inside Code II</a:t>
            </a:r>
            <a:endParaRPr/>
          </a:p>
        </p:txBody>
      </p:sp>
      <p:sp>
        <p:nvSpPr>
          <p:cNvPr id="318" name="Google Shape;318;gfd31082e30_0_192"/>
          <p:cNvSpPr txBox="1"/>
          <p:nvPr/>
        </p:nvSpPr>
        <p:spPr>
          <a:xfrm>
            <a:off x="4021600" y="1072750"/>
            <a:ext cx="5216700" cy="43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434343"/>
                </a:solidFill>
              </a:rPr>
              <a:t>givenDependency_executeCode_returnsExpectedSubject() {</a:t>
            </a:r>
            <a:endParaRPr>
              <a:solidFill>
                <a:srgbClr val="434343"/>
              </a:solidFill>
            </a:endParaRPr>
          </a:p>
          <a:p>
            <a:pPr indent="0" lvl="0" marL="457200" rtl="0" algn="l">
              <a:spcBef>
                <a:spcPts val="0"/>
              </a:spcBef>
              <a:spcAft>
                <a:spcPts val="0"/>
              </a:spcAft>
              <a:buNone/>
            </a:pPr>
            <a:r>
              <a:rPr lang="en-GB">
                <a:solidFill>
                  <a:srgbClr val="434343"/>
                </a:solidFill>
              </a:rPr>
              <a:t>// Given</a:t>
            </a:r>
            <a:endParaRPr>
              <a:solidFill>
                <a:srgbClr val="434343"/>
              </a:solidFill>
            </a:endParaRPr>
          </a:p>
          <a:p>
            <a:pPr indent="0" lvl="0" marL="457200" rtl="0" algn="l">
              <a:spcBef>
                <a:spcPts val="0"/>
              </a:spcBef>
              <a:spcAft>
                <a:spcPts val="0"/>
              </a:spcAft>
              <a:buNone/>
            </a:pPr>
            <a:r>
              <a:rPr lang="en-GB"/>
              <a:t>Dependency dependency = Mock(Dependency.class)</a:t>
            </a:r>
            <a:endParaRPr/>
          </a:p>
          <a:p>
            <a:pPr indent="0" lvl="0" marL="457200" rtl="0" algn="l">
              <a:spcBef>
                <a:spcPts val="0"/>
              </a:spcBef>
              <a:spcAft>
                <a:spcPts val="0"/>
              </a:spcAft>
              <a:buNone/>
            </a:pPr>
            <a:r>
              <a:rPr lang="en-GB"/>
              <a:t>Subject dependencyResult = buildMockExpected()</a:t>
            </a:r>
            <a:endParaRPr/>
          </a:p>
          <a:p>
            <a:pPr indent="0" lvl="0" marL="457200" rtl="0" algn="l">
              <a:spcBef>
                <a:spcPts val="0"/>
              </a:spcBef>
              <a:spcAft>
                <a:spcPts val="0"/>
              </a:spcAft>
              <a:buNone/>
            </a:pPr>
            <a:r>
              <a:rPr lang="en-GB"/>
              <a:t>Subject expected = buildExpected()</a:t>
            </a:r>
            <a:endParaRPr/>
          </a:p>
          <a:p>
            <a:pPr indent="0" lvl="0" marL="457200" rtl="0" algn="l">
              <a:spcBef>
                <a:spcPts val="0"/>
              </a:spcBef>
              <a:spcAft>
                <a:spcPts val="0"/>
              </a:spcAft>
              <a:buNone/>
            </a:pPr>
            <a:r>
              <a:rPr lang="en-GB"/>
              <a:t>when(dependency.method()).return(</a:t>
            </a:r>
            <a:r>
              <a:rPr lang="en-GB">
                <a:solidFill>
                  <a:schemeClr val="dk1"/>
                </a:solidFill>
              </a:rPr>
              <a:t>dependencyResult</a:t>
            </a:r>
            <a:r>
              <a:rPr lang="en-GB"/>
              <a:t>)</a:t>
            </a:r>
            <a:endParaRPr/>
          </a:p>
          <a:p>
            <a:pPr indent="0" lvl="0" marL="457200" rtl="0" algn="l">
              <a:spcBef>
                <a:spcPts val="0"/>
              </a:spcBef>
              <a:spcAft>
                <a:spcPts val="0"/>
              </a:spcAft>
              <a:buNone/>
            </a:pPr>
            <a:r>
              <a:t/>
            </a:r>
            <a:endParaRPr/>
          </a:p>
          <a:p>
            <a:pPr indent="0" lvl="0" marL="457200" rtl="0" algn="l">
              <a:spcBef>
                <a:spcPts val="0"/>
              </a:spcBef>
              <a:spcAft>
                <a:spcPts val="0"/>
              </a:spcAft>
              <a:buNone/>
            </a:pPr>
            <a:r>
              <a:rPr lang="en-GB">
                <a:solidFill>
                  <a:srgbClr val="434343"/>
                </a:solidFill>
              </a:rPr>
              <a:t>// When</a:t>
            </a:r>
            <a:endParaRPr>
              <a:solidFill>
                <a:srgbClr val="434343"/>
              </a:solidFill>
            </a:endParaRPr>
          </a:p>
          <a:p>
            <a:pPr indent="0" lvl="0" marL="457200" rtl="0" algn="l">
              <a:spcBef>
                <a:spcPts val="0"/>
              </a:spcBef>
              <a:spcAft>
                <a:spcPts val="0"/>
              </a:spcAft>
              <a:buNone/>
            </a:pPr>
            <a:r>
              <a:rPr lang="en-GB"/>
              <a:t>Subject actual = testClass.executeCode(dependency)</a:t>
            </a:r>
            <a:endParaRPr/>
          </a:p>
          <a:p>
            <a:pPr indent="0" lvl="0" marL="457200" rtl="0" algn="l">
              <a:spcBef>
                <a:spcPts val="0"/>
              </a:spcBef>
              <a:spcAft>
                <a:spcPts val="0"/>
              </a:spcAft>
              <a:buNone/>
            </a:pPr>
            <a:r>
              <a:t/>
            </a:r>
            <a:endParaRPr>
              <a:solidFill>
                <a:srgbClr val="434343"/>
              </a:solidFill>
            </a:endParaRPr>
          </a:p>
          <a:p>
            <a:pPr indent="0" lvl="0" marL="457200" rtl="0" algn="l">
              <a:spcBef>
                <a:spcPts val="0"/>
              </a:spcBef>
              <a:spcAft>
                <a:spcPts val="0"/>
              </a:spcAft>
              <a:buNone/>
            </a:pPr>
            <a:r>
              <a:rPr lang="en-GB">
                <a:solidFill>
                  <a:srgbClr val="434343"/>
                </a:solidFill>
              </a:rPr>
              <a:t>// Then</a:t>
            </a:r>
            <a:endParaRPr>
              <a:solidFill>
                <a:srgbClr val="434343"/>
              </a:solidFill>
            </a:endParaRPr>
          </a:p>
          <a:p>
            <a:pPr indent="0" lvl="0" marL="457200" rtl="0" algn="l">
              <a:spcBef>
                <a:spcPts val="0"/>
              </a:spcBef>
              <a:spcAft>
                <a:spcPts val="0"/>
              </a:spcAft>
              <a:buNone/>
            </a:pPr>
            <a:r>
              <a:rPr lang="en-GB"/>
              <a:t>assertEquals(expected, actual)</a:t>
            </a:r>
            <a:endParaRPr/>
          </a:p>
          <a:p>
            <a:pPr indent="0" lvl="0" marL="457200" rtl="0" algn="l">
              <a:spcBef>
                <a:spcPts val="0"/>
              </a:spcBef>
              <a:spcAft>
                <a:spcPts val="0"/>
              </a:spcAft>
              <a:buNone/>
            </a:pPr>
            <a:r>
              <a:rPr lang="en-GB"/>
              <a:t>verify(dependency).method()</a:t>
            </a:r>
            <a:endParaRPr/>
          </a:p>
          <a:p>
            <a:pPr indent="0" lvl="0" marL="457200" rtl="0" algn="l">
              <a:spcBef>
                <a:spcPts val="0"/>
              </a:spcBef>
              <a:spcAft>
                <a:spcPts val="0"/>
              </a:spcAft>
              <a:buNone/>
            </a:pPr>
            <a:r>
              <a:rPr lang="en-GB"/>
              <a:t>verify(</a:t>
            </a:r>
            <a:r>
              <a:rPr lang="en-GB">
                <a:solidFill>
                  <a:schemeClr val="dk1"/>
                </a:solidFill>
              </a:rPr>
              <a:t>dependencyResult).setCoefficient(5)</a:t>
            </a:r>
            <a:endParaRPr/>
          </a:p>
          <a:p>
            <a:pPr indent="0" lvl="0" marL="0" rtl="0" algn="l">
              <a:spcBef>
                <a:spcPts val="0"/>
              </a:spcBef>
              <a:spcAft>
                <a:spcPts val="0"/>
              </a:spcAft>
              <a:buNone/>
            </a:pPr>
            <a:r>
              <a:rPr lang="en-GB"/>
              <a:t>}</a:t>
            </a:r>
            <a:endParaRPr/>
          </a:p>
        </p:txBody>
      </p:sp>
      <p:sp>
        <p:nvSpPr>
          <p:cNvPr id="319" name="Google Shape;319;gfd31082e30_0_192"/>
          <p:cNvSpPr txBox="1"/>
          <p:nvPr/>
        </p:nvSpPr>
        <p:spPr>
          <a:xfrm>
            <a:off x="217300" y="1072750"/>
            <a:ext cx="3915000" cy="43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TestClass {</a:t>
            </a:r>
            <a:endParaRPr/>
          </a:p>
          <a:p>
            <a:pPr indent="0" lvl="0" marL="0" rtl="0" algn="l">
              <a:spcBef>
                <a:spcPts val="0"/>
              </a:spcBef>
              <a:spcAft>
                <a:spcPts val="0"/>
              </a:spcAft>
              <a:buNone/>
            </a:pPr>
            <a:r>
              <a:rPr lang="en-GB"/>
              <a:t>	</a:t>
            </a:r>
            <a:endParaRPr/>
          </a:p>
          <a:p>
            <a:pPr indent="0" lvl="0" marL="0" rtl="0" algn="l">
              <a:spcBef>
                <a:spcPts val="0"/>
              </a:spcBef>
              <a:spcAft>
                <a:spcPts val="0"/>
              </a:spcAft>
              <a:buNone/>
            </a:pPr>
            <a:r>
              <a:rPr lang="en-GB"/>
              <a:t>  executeCode(dependency) {</a:t>
            </a:r>
            <a:endParaRPr/>
          </a:p>
          <a:p>
            <a:pPr indent="0" lvl="0" marL="0" rtl="0" algn="l">
              <a:spcBef>
                <a:spcPts val="0"/>
              </a:spcBef>
              <a:spcAft>
                <a:spcPts val="0"/>
              </a:spcAft>
              <a:buNone/>
            </a:pPr>
            <a:r>
              <a:rPr lang="en-GB"/>
              <a:t>    subject = dependency.get()</a:t>
            </a:r>
            <a:endParaRPr/>
          </a:p>
          <a:p>
            <a:pPr indent="0" lvl="0" marL="0" rtl="0" algn="l">
              <a:spcBef>
                <a:spcPts val="0"/>
              </a:spcBef>
              <a:spcAft>
                <a:spcPts val="0"/>
              </a:spcAft>
              <a:buNone/>
            </a:pPr>
            <a:r>
              <a:rPr lang="en-GB"/>
              <a:t>    coefficient = subject.value * COEFFICIENT</a:t>
            </a:r>
            <a:endParaRPr/>
          </a:p>
          <a:p>
            <a:pPr indent="0" lvl="0" marL="0" rtl="0" algn="l">
              <a:spcBef>
                <a:spcPts val="0"/>
              </a:spcBef>
              <a:spcAft>
                <a:spcPts val="0"/>
              </a:spcAft>
              <a:buNone/>
            </a:pPr>
            <a:r>
              <a:rPr lang="en-GB"/>
              <a:t>    subject.coefficient(coefficient)</a:t>
            </a:r>
            <a:endParaRPr/>
          </a:p>
          <a:p>
            <a:pPr indent="0" lvl="0" marL="0" rtl="0" algn="l">
              <a:spcBef>
                <a:spcPts val="0"/>
              </a:spcBef>
              <a:spcAft>
                <a:spcPts val="0"/>
              </a:spcAft>
              <a:buNone/>
            </a:pPr>
            <a:r>
              <a:rPr lang="en-GB"/>
              <a:t>    return subject</a:t>
            </a:r>
            <a:endParaRPr/>
          </a:p>
          <a:p>
            <a:pPr indent="0" lvl="0" marL="0" rtl="0" algn="l">
              <a:spcBef>
                <a:spcPts val="0"/>
              </a:spcBef>
              <a:spcAft>
                <a:spcPts val="0"/>
              </a:spcAft>
              <a:buNone/>
            </a:pPr>
            <a:r>
              <a:rPr lang="en-GB"/>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6"/>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GB"/>
              <a:t>¿En qué consiste una prueba?</a:t>
            </a:r>
            <a:endParaRPr/>
          </a:p>
        </p:txBody>
      </p:sp>
      <p:sp>
        <p:nvSpPr>
          <p:cNvPr id="325" name="Google Shape;325;p6"/>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AutoNum type="arabicPeriod"/>
            </a:pPr>
            <a:r>
              <a:rPr lang="en-GB"/>
              <a:t>Se define una situación inicial.</a:t>
            </a:r>
            <a:endParaRPr/>
          </a:p>
          <a:p>
            <a:pPr indent="-342900" lvl="0" marL="457200" rtl="0" algn="l">
              <a:lnSpc>
                <a:spcPct val="115000"/>
              </a:lnSpc>
              <a:spcBef>
                <a:spcPts val="0"/>
              </a:spcBef>
              <a:spcAft>
                <a:spcPts val="0"/>
              </a:spcAft>
              <a:buSzPts val="1800"/>
              <a:buAutoNum type="arabicPeriod"/>
            </a:pPr>
            <a:r>
              <a:rPr lang="en-GB"/>
              <a:t>Se realiza una operación sobre el sistema.</a:t>
            </a:r>
            <a:endParaRPr/>
          </a:p>
          <a:p>
            <a:pPr indent="-342900" lvl="0" marL="457200" rtl="0" algn="l">
              <a:lnSpc>
                <a:spcPct val="115000"/>
              </a:lnSpc>
              <a:spcBef>
                <a:spcPts val="0"/>
              </a:spcBef>
              <a:spcAft>
                <a:spcPts val="0"/>
              </a:spcAft>
              <a:buSzPts val="1800"/>
              <a:buAutoNum type="arabicPeriod"/>
            </a:pPr>
            <a:r>
              <a:rPr lang="en-GB"/>
              <a:t>Se evalúa la situación final, comparándola con la esperada.</a:t>
            </a:r>
            <a:endParaRPr/>
          </a:p>
          <a:p>
            <a:pPr indent="0" lvl="0" marL="0" rtl="0" algn="l">
              <a:lnSpc>
                <a:spcPct val="115000"/>
              </a:lnSpc>
              <a:spcBef>
                <a:spcPts val="1600"/>
              </a:spcBef>
              <a:spcAft>
                <a:spcPts val="0"/>
              </a:spcAft>
              <a:buSzPts val="1800"/>
              <a:buNone/>
            </a:pPr>
            <a:r>
              <a:t/>
            </a:r>
            <a:endParaRPr/>
          </a:p>
          <a:p>
            <a:pPr indent="0" lvl="0" marL="0" rtl="0" algn="l">
              <a:lnSpc>
                <a:spcPct val="115000"/>
              </a:lnSpc>
              <a:spcBef>
                <a:spcPts val="1600"/>
              </a:spcBef>
              <a:spcAft>
                <a:spcPts val="1600"/>
              </a:spcAft>
              <a:buSzPts val="1800"/>
              <a:buNone/>
            </a:pPr>
            <a:r>
              <a:rPr lang="en-GB"/>
              <a:t>Este proceso es análogo a la revisión de un contrato.</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13"/>
          <p:cNvSpPr txBox="1"/>
          <p:nvPr>
            <p:ph type="title"/>
          </p:nvPr>
        </p:nvSpPr>
        <p:spPr>
          <a:xfrm>
            <a:off x="460950" y="2065350"/>
            <a:ext cx="8222100" cy="1012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200"/>
              <a:buNone/>
            </a:pPr>
            <a:r>
              <a:rPr lang="en-GB"/>
              <a:t>jUnit</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14"/>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GB"/>
              <a:t>jUnit</a:t>
            </a:r>
            <a:endParaRPr/>
          </a:p>
        </p:txBody>
      </p:sp>
      <p:sp>
        <p:nvSpPr>
          <p:cNvPr id="336" name="Google Shape;336;p14"/>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a:t>Estándar de facto para escribir pruebas unitarias en todos los lenguajes basados en la JVM.</a:t>
            </a:r>
            <a:endParaRPr/>
          </a:p>
          <a:p>
            <a:pPr indent="-342900" lvl="0" marL="457200" rtl="0" algn="l">
              <a:lnSpc>
                <a:spcPct val="115000"/>
              </a:lnSpc>
              <a:spcBef>
                <a:spcPts val="0"/>
              </a:spcBef>
              <a:spcAft>
                <a:spcPts val="0"/>
              </a:spcAft>
              <a:buSzPts val="1800"/>
              <a:buChar char="●"/>
            </a:pPr>
            <a:r>
              <a:rPr lang="en-GB"/>
              <a:t>¡Incluída en cada nuevo proyecto creado en Android Studio!</a:t>
            </a:r>
            <a:endParaRPr/>
          </a:p>
          <a:p>
            <a:pPr indent="0" lvl="0" marL="0" rtl="0" algn="l">
              <a:lnSpc>
                <a:spcPct val="115000"/>
              </a:lnSpc>
              <a:spcBef>
                <a:spcPts val="1600"/>
              </a:spcBef>
              <a:spcAft>
                <a:spcPts val="0"/>
              </a:spcAft>
              <a:buSzPts val="1800"/>
              <a:buNone/>
            </a:pPr>
            <a:r>
              <a:t/>
            </a:r>
            <a:endParaRPr/>
          </a:p>
          <a:p>
            <a:pPr indent="0" lvl="0" marL="0" rtl="0" algn="ctr">
              <a:lnSpc>
                <a:spcPct val="150000"/>
              </a:lnSpc>
              <a:spcBef>
                <a:spcPts val="1600"/>
              </a:spcBef>
              <a:spcAft>
                <a:spcPts val="0"/>
              </a:spcAft>
              <a:buSzPts val="1800"/>
              <a:buNone/>
            </a:pPr>
            <a:r>
              <a:rPr lang="en-GB" sz="1400">
                <a:solidFill>
                  <a:srgbClr val="37474F"/>
                </a:solidFill>
                <a:latin typeface="Roboto Mono"/>
                <a:ea typeface="Roboto Mono"/>
                <a:cs typeface="Roboto Mono"/>
                <a:sym typeface="Roboto Mono"/>
              </a:rPr>
              <a:t>androidTestImplementation </a:t>
            </a:r>
            <a:r>
              <a:rPr lang="en-GB" sz="1400">
                <a:solidFill>
                  <a:srgbClr val="388E3C"/>
                </a:solidFill>
                <a:latin typeface="Roboto Mono"/>
                <a:ea typeface="Roboto Mono"/>
                <a:cs typeface="Roboto Mono"/>
                <a:sym typeface="Roboto Mono"/>
              </a:rPr>
              <a:t>'androidx.test.ext:junit:1.1.1'</a:t>
            </a:r>
            <a:endParaRPr sz="1400">
              <a:solidFill>
                <a:srgbClr val="388E3C"/>
              </a:solidFill>
              <a:latin typeface="Roboto Mono"/>
              <a:ea typeface="Roboto Mono"/>
              <a:cs typeface="Roboto Mono"/>
              <a:sym typeface="Roboto Mono"/>
            </a:endParaRPr>
          </a:p>
          <a:p>
            <a:pPr indent="0" lvl="0" marL="0" rtl="0" algn="l">
              <a:lnSpc>
                <a:spcPct val="115000"/>
              </a:lnSpc>
              <a:spcBef>
                <a:spcPts val="0"/>
              </a:spcBef>
              <a:spcAft>
                <a:spcPts val="1600"/>
              </a:spcAft>
              <a:buSzPts val="1800"/>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15"/>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GB"/>
              <a:t>jUnit en Android</a:t>
            </a:r>
            <a:endParaRPr/>
          </a:p>
        </p:txBody>
      </p:sp>
      <p:sp>
        <p:nvSpPr>
          <p:cNvPr id="342" name="Google Shape;342;p15"/>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a:t>Las pruebas unitarias deben crearse en el directorio correspondiente: </a:t>
            </a:r>
            <a:r>
              <a:rPr b="1" lang="en-GB"/>
              <a:t>src/test/java</a:t>
            </a:r>
            <a:endParaRPr/>
          </a:p>
          <a:p>
            <a:pPr indent="-342900" lvl="0" marL="457200" rtl="0" algn="l">
              <a:lnSpc>
                <a:spcPct val="115000"/>
              </a:lnSpc>
              <a:spcBef>
                <a:spcPts val="0"/>
              </a:spcBef>
              <a:spcAft>
                <a:spcPts val="0"/>
              </a:spcAft>
              <a:buSzPts val="1800"/>
              <a:buChar char="●"/>
            </a:pPr>
            <a:r>
              <a:rPr lang="en-GB"/>
              <a:t>Debe haber una clase de prueba por cada clase que se va a probar.</a:t>
            </a:r>
            <a:endParaRPr/>
          </a:p>
          <a:p>
            <a:pPr indent="-342900" lvl="0" marL="457200" rtl="0" algn="l">
              <a:lnSpc>
                <a:spcPct val="115000"/>
              </a:lnSpc>
              <a:spcBef>
                <a:spcPts val="0"/>
              </a:spcBef>
              <a:spcAft>
                <a:spcPts val="0"/>
              </a:spcAft>
              <a:buSzPts val="1800"/>
              <a:buChar char="●"/>
            </a:pPr>
            <a:r>
              <a:rPr lang="en-GB"/>
              <a:t>Cada prueba es una función pública que se anota con </a:t>
            </a:r>
            <a:r>
              <a:rPr b="1" lang="en-GB"/>
              <a:t>@Test</a:t>
            </a:r>
            <a:endParaRPr b="1"/>
          </a:p>
          <a:p>
            <a:pPr indent="-342900" lvl="0" marL="457200" rtl="0" algn="l">
              <a:lnSpc>
                <a:spcPct val="115000"/>
              </a:lnSpc>
              <a:spcBef>
                <a:spcPts val="0"/>
              </a:spcBef>
              <a:spcAft>
                <a:spcPts val="0"/>
              </a:spcAft>
              <a:buSzPts val="1800"/>
              <a:buChar char="●"/>
            </a:pPr>
            <a:r>
              <a:rPr lang="en-GB"/>
              <a:t>También podrían usarse los métodos </a:t>
            </a:r>
            <a:r>
              <a:rPr b="1" lang="en-GB"/>
              <a:t>@Before</a:t>
            </a:r>
            <a:r>
              <a:rPr lang="en-GB"/>
              <a:t> y </a:t>
            </a:r>
            <a:r>
              <a:rPr b="1" lang="en-GB"/>
              <a:t>@After </a:t>
            </a:r>
            <a:r>
              <a:rPr lang="en-GB"/>
              <a:t>para ejecutar antes/después de cada tests.</a:t>
            </a:r>
            <a:endParaRPr/>
          </a:p>
          <a:p>
            <a:pPr indent="-342900" lvl="0" marL="457200" rtl="0" algn="l">
              <a:lnSpc>
                <a:spcPct val="115000"/>
              </a:lnSpc>
              <a:spcBef>
                <a:spcPts val="0"/>
              </a:spcBef>
              <a:spcAft>
                <a:spcPts val="0"/>
              </a:spcAft>
              <a:buSzPts val="1800"/>
              <a:buChar char="●"/>
            </a:pPr>
            <a:r>
              <a:rPr lang="en-GB"/>
              <a:t>Las verificaciones se hacen con </a:t>
            </a:r>
            <a:r>
              <a:rPr b="1" lang="en-GB"/>
              <a:t>Asserts</a:t>
            </a:r>
            <a:r>
              <a:rPr lang="en-GB"/>
              <a:t>.</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16"/>
          <p:cNvSpPr txBox="1"/>
          <p:nvPr>
            <p:ph type="title"/>
          </p:nvPr>
        </p:nvSpPr>
        <p:spPr>
          <a:xfrm>
            <a:off x="460950" y="2065350"/>
            <a:ext cx="8222100" cy="1012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200"/>
              <a:buNone/>
            </a:pPr>
            <a:r>
              <a:rPr lang="en-GB"/>
              <a:t>¡Manos a la obra!</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17"/>
          <p:cNvSpPr txBox="1"/>
          <p:nvPr>
            <p:ph type="title"/>
          </p:nvPr>
        </p:nvSpPr>
        <p:spPr>
          <a:xfrm>
            <a:off x="98250" y="16350"/>
            <a:ext cx="8826600" cy="602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GB"/>
              <a:t>Desafíos del testing en Android</a:t>
            </a:r>
            <a:endParaRPr/>
          </a:p>
        </p:txBody>
      </p:sp>
      <p:sp>
        <p:nvSpPr>
          <p:cNvPr id="353" name="Google Shape;353;p17"/>
          <p:cNvSpPr txBox="1"/>
          <p:nvPr>
            <p:ph idx="4294967295" type="body"/>
          </p:nvPr>
        </p:nvSpPr>
        <p:spPr>
          <a:xfrm>
            <a:off x="1257825" y="1172700"/>
            <a:ext cx="8222100" cy="3482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a:t>Estilos de arquitectura -&gt; Facilitan el Testing</a:t>
            </a:r>
            <a:endParaRPr/>
          </a:p>
          <a:p>
            <a:pPr indent="-342900" lvl="0" marL="457200" rtl="0" algn="l">
              <a:lnSpc>
                <a:spcPct val="115000"/>
              </a:lnSpc>
              <a:spcBef>
                <a:spcPts val="0"/>
              </a:spcBef>
              <a:spcAft>
                <a:spcPts val="0"/>
              </a:spcAft>
              <a:buSzPts val="1800"/>
              <a:buChar char="●"/>
            </a:pPr>
            <a:r>
              <a:rPr lang="en-GB"/>
              <a:t>Tests rápidos -&gt; No pueden depender del SDK de Android</a:t>
            </a:r>
            <a:endParaRPr/>
          </a:p>
          <a:p>
            <a:pPr indent="-317500" lvl="1" marL="914400" rtl="0" algn="l">
              <a:lnSpc>
                <a:spcPct val="115000"/>
              </a:lnSpc>
              <a:spcBef>
                <a:spcPts val="0"/>
              </a:spcBef>
              <a:spcAft>
                <a:spcPts val="0"/>
              </a:spcAft>
              <a:buSzPts val="1400"/>
              <a:buChar char="○"/>
            </a:pPr>
            <a:r>
              <a:rPr lang="en-GB"/>
              <a:t>Menos código del SDK, más código de librerías.</a:t>
            </a:r>
            <a:endParaRPr/>
          </a:p>
          <a:p>
            <a:pPr indent="-317500" lvl="1" marL="914400" rtl="0" algn="l">
              <a:lnSpc>
                <a:spcPct val="115000"/>
              </a:lnSpc>
              <a:spcBef>
                <a:spcPts val="0"/>
              </a:spcBef>
              <a:spcAft>
                <a:spcPts val="0"/>
              </a:spcAft>
              <a:buSzPts val="1400"/>
              <a:buChar char="○"/>
            </a:pPr>
            <a:r>
              <a:rPr lang="en-GB"/>
              <a:t>¿Cuánto demora en iniciar un emulador?</a:t>
            </a:r>
            <a:endParaRPr/>
          </a:p>
          <a:p>
            <a:pPr indent="-342900" lvl="0" marL="457200" rtl="0" algn="l">
              <a:lnSpc>
                <a:spcPct val="115000"/>
              </a:lnSpc>
              <a:spcBef>
                <a:spcPts val="0"/>
              </a:spcBef>
              <a:spcAft>
                <a:spcPts val="0"/>
              </a:spcAft>
              <a:buSzPts val="1800"/>
              <a:buChar char="●"/>
            </a:pPr>
            <a:r>
              <a:rPr lang="en-GB"/>
              <a:t>Tener en cuenta los principios FIRST.</a:t>
            </a:r>
            <a:endParaRPr/>
          </a:p>
          <a:p>
            <a:pPr indent="-342900" lvl="0" marL="457200" rtl="0" algn="l">
              <a:lnSpc>
                <a:spcPct val="115000"/>
              </a:lnSpc>
              <a:spcBef>
                <a:spcPts val="0"/>
              </a:spcBef>
              <a:spcAft>
                <a:spcPts val="0"/>
              </a:spcAft>
              <a:buSzPts val="1800"/>
              <a:buChar char="●"/>
            </a:pPr>
            <a:r>
              <a:rPr lang="en-GB"/>
              <a:t>¿Cómo se prueba un ViewModel?</a:t>
            </a:r>
            <a:endParaRPr/>
          </a:p>
          <a:p>
            <a:pPr indent="-342900" lvl="0" marL="457200" rtl="0" algn="l">
              <a:lnSpc>
                <a:spcPct val="115000"/>
              </a:lnSpc>
              <a:spcBef>
                <a:spcPts val="0"/>
              </a:spcBef>
              <a:spcAft>
                <a:spcPts val="0"/>
              </a:spcAft>
              <a:buSzPts val="1800"/>
              <a:buChar char="●"/>
            </a:pPr>
            <a:r>
              <a:rPr b="1" lang="en-GB"/>
              <a:t>Todos los ViewModels deben estar probados.</a:t>
            </a:r>
            <a:endParaRPr/>
          </a:p>
          <a:p>
            <a:pPr indent="-342900" lvl="0" marL="457200" rtl="0" algn="l">
              <a:lnSpc>
                <a:spcPct val="115000"/>
              </a:lnSpc>
              <a:spcBef>
                <a:spcPts val="0"/>
              </a:spcBef>
              <a:spcAft>
                <a:spcPts val="0"/>
              </a:spcAft>
              <a:buSzPts val="1800"/>
              <a:buChar char="●"/>
            </a:pPr>
            <a:r>
              <a:rPr lang="en-GB"/>
              <a:t>¿Qué más?</a:t>
            </a:r>
            <a:endParaRPr/>
          </a:p>
          <a:p>
            <a:pPr indent="-317500" lvl="1" marL="914400" rtl="0" algn="l">
              <a:lnSpc>
                <a:spcPct val="115000"/>
              </a:lnSpc>
              <a:spcBef>
                <a:spcPts val="0"/>
              </a:spcBef>
              <a:spcAft>
                <a:spcPts val="0"/>
              </a:spcAft>
              <a:buSzPts val="1400"/>
              <a:buChar char="○"/>
            </a:pPr>
            <a:r>
              <a:rPr lang="en-GB"/>
              <a:t>Clases del modelo con lógica de negocio</a:t>
            </a:r>
            <a:endParaRPr/>
          </a:p>
          <a:p>
            <a:pPr indent="-317500" lvl="1" marL="914400" rtl="0" algn="l">
              <a:lnSpc>
                <a:spcPct val="115000"/>
              </a:lnSpc>
              <a:spcBef>
                <a:spcPts val="0"/>
              </a:spcBef>
              <a:spcAft>
                <a:spcPts val="0"/>
              </a:spcAft>
              <a:buSzPts val="1400"/>
              <a:buChar char="○"/>
            </a:pPr>
            <a:r>
              <a:rPr lang="en-GB"/>
              <a:t>Corrutinas</a:t>
            </a:r>
            <a:endParaRPr/>
          </a:p>
          <a:p>
            <a:pPr indent="-342900" lvl="0" marL="457200" rtl="0" algn="l">
              <a:lnSpc>
                <a:spcPct val="115000"/>
              </a:lnSpc>
              <a:spcBef>
                <a:spcPts val="0"/>
              </a:spcBef>
              <a:spcAft>
                <a:spcPts val="0"/>
              </a:spcAft>
              <a:buSzPts val="1800"/>
              <a:buChar char="●"/>
            </a:pPr>
            <a:r>
              <a:rPr lang="en-GB"/>
              <a:t>¿Y si el ViewModel tiene dependencias?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18"/>
          <p:cNvSpPr txBox="1"/>
          <p:nvPr>
            <p:ph type="title"/>
          </p:nvPr>
        </p:nvSpPr>
        <p:spPr>
          <a:xfrm>
            <a:off x="460950" y="2065350"/>
            <a:ext cx="8222100" cy="1012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200"/>
              <a:buNone/>
            </a:pPr>
            <a:r>
              <a:rPr lang="en-GB"/>
              <a:t>Mocking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gfd31082e30_0_6"/>
          <p:cNvSpPr/>
          <p:nvPr/>
        </p:nvSpPr>
        <p:spPr>
          <a:xfrm>
            <a:off x="87700" y="92267"/>
            <a:ext cx="8949600" cy="49566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gfd31082e30_0_6"/>
          <p:cNvSpPr txBox="1"/>
          <p:nvPr/>
        </p:nvSpPr>
        <p:spPr>
          <a:xfrm>
            <a:off x="667514" y="1703867"/>
            <a:ext cx="7399500" cy="173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3000">
                <a:solidFill>
                  <a:srgbClr val="666666"/>
                </a:solidFill>
                <a:latin typeface="Proxima Nova"/>
                <a:ea typeface="Proxima Nova"/>
                <a:cs typeface="Proxima Nova"/>
                <a:sym typeface="Proxima Nova"/>
              </a:rPr>
              <a:t>¿Por qué testear?</a:t>
            </a:r>
            <a:endParaRPr b="1" sz="3000">
              <a:solidFill>
                <a:srgbClr val="666666"/>
              </a:solidFill>
              <a:latin typeface="Proxima Nova"/>
              <a:ea typeface="Proxima Nova"/>
              <a:cs typeface="Proxima Nova"/>
              <a:sym typeface="Proxima Nova"/>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19"/>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GB"/>
              <a:t>Mocking</a:t>
            </a:r>
            <a:endParaRPr/>
          </a:p>
        </p:txBody>
      </p:sp>
      <p:sp>
        <p:nvSpPr>
          <p:cNvPr id="364" name="Google Shape;364;p19"/>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a:t>Un </a:t>
            </a:r>
            <a:r>
              <a:rPr i="1" lang="en-GB"/>
              <a:t>Mock</a:t>
            </a:r>
            <a:r>
              <a:rPr lang="en-GB"/>
              <a:t> es un </a:t>
            </a:r>
            <a:r>
              <a:rPr i="1" lang="en-GB"/>
              <a:t>objeto simulado</a:t>
            </a:r>
            <a:endParaRPr/>
          </a:p>
          <a:p>
            <a:pPr indent="-342900" lvl="0" marL="457200" rtl="0" algn="l">
              <a:lnSpc>
                <a:spcPct val="115000"/>
              </a:lnSpc>
              <a:spcBef>
                <a:spcPts val="0"/>
              </a:spcBef>
              <a:spcAft>
                <a:spcPts val="0"/>
              </a:spcAft>
              <a:buSzPts val="1800"/>
              <a:buChar char="●"/>
            </a:pPr>
            <a:r>
              <a:rPr lang="en-GB"/>
              <a:t>Cuando una clase que estamos probando depende de otra, ¿cómo mantenemos el test </a:t>
            </a:r>
            <a:r>
              <a:rPr b="1" lang="en-GB"/>
              <a:t>unitario</a:t>
            </a:r>
            <a:r>
              <a:rPr lang="en-GB"/>
              <a:t>?</a:t>
            </a:r>
            <a:endParaRPr/>
          </a:p>
          <a:p>
            <a:pPr indent="-317500" lvl="1" marL="914400" rtl="0" algn="l">
              <a:lnSpc>
                <a:spcPct val="115000"/>
              </a:lnSpc>
              <a:spcBef>
                <a:spcPts val="0"/>
              </a:spcBef>
              <a:spcAft>
                <a:spcPts val="0"/>
              </a:spcAft>
              <a:buSzPts val="1400"/>
              <a:buChar char="○"/>
            </a:pPr>
            <a:r>
              <a:rPr lang="en-GB"/>
              <a:t>Proveyendo </a:t>
            </a:r>
            <a:r>
              <a:rPr i="1" lang="en-GB"/>
              <a:t>mocks</a:t>
            </a:r>
            <a:r>
              <a:rPr lang="en-GB"/>
              <a:t> como dependencias</a:t>
            </a:r>
            <a:endParaRPr/>
          </a:p>
          <a:p>
            <a:pPr indent="-342900" lvl="0" marL="457200" rtl="0" algn="l">
              <a:lnSpc>
                <a:spcPct val="115000"/>
              </a:lnSpc>
              <a:spcBef>
                <a:spcPts val="0"/>
              </a:spcBef>
              <a:spcAft>
                <a:spcPts val="0"/>
              </a:spcAft>
              <a:buSzPts val="1800"/>
              <a:buChar char="●"/>
            </a:pPr>
            <a:r>
              <a:rPr lang="en-GB"/>
              <a:t>¿Qué formas hay de hacer esto?</a:t>
            </a:r>
            <a:endParaRPr/>
          </a:p>
          <a:p>
            <a:pPr indent="-317500" lvl="1" marL="914400" rtl="0" algn="l">
              <a:lnSpc>
                <a:spcPct val="115000"/>
              </a:lnSpc>
              <a:spcBef>
                <a:spcPts val="0"/>
              </a:spcBef>
              <a:spcAft>
                <a:spcPts val="0"/>
              </a:spcAft>
              <a:buSzPts val="1400"/>
              <a:buChar char="○"/>
            </a:pPr>
            <a:r>
              <a:rPr lang="en-GB"/>
              <a:t>Mockito + mockito-kotlin + PowerMockito</a:t>
            </a:r>
            <a:endParaRPr/>
          </a:p>
          <a:p>
            <a:pPr indent="-317500" lvl="1" marL="914400" rtl="0" algn="l">
              <a:lnSpc>
                <a:spcPct val="115000"/>
              </a:lnSpc>
              <a:spcBef>
                <a:spcPts val="0"/>
              </a:spcBef>
              <a:spcAft>
                <a:spcPts val="0"/>
              </a:spcAft>
              <a:buSzPts val="1400"/>
              <a:buChar char="○"/>
            </a:pPr>
            <a:r>
              <a:rPr lang="en-GB"/>
              <a:t>MockK</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20"/>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GB"/>
              <a:t>Mocking - ejemplos</a:t>
            </a:r>
            <a:endParaRPr/>
          </a:p>
        </p:txBody>
      </p:sp>
      <p:sp>
        <p:nvSpPr>
          <p:cNvPr id="370" name="Google Shape;370;p20"/>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SzPts val="1800"/>
              <a:buNone/>
            </a:pPr>
            <a:r>
              <a:rPr lang="en-GB" sz="1100">
                <a:solidFill>
                  <a:srgbClr val="3F51B5"/>
                </a:solidFill>
                <a:latin typeface="Roboto Mono"/>
                <a:ea typeface="Roboto Mono"/>
                <a:cs typeface="Roboto Mono"/>
                <a:sym typeface="Roboto Mono"/>
              </a:rPr>
              <a:t>// Given</a:t>
            </a:r>
            <a:br>
              <a:rPr lang="en-GB" sz="1100">
                <a:solidFill>
                  <a:srgbClr val="3F51B5"/>
                </a:solidFill>
                <a:latin typeface="Roboto Mono"/>
                <a:ea typeface="Roboto Mono"/>
                <a:cs typeface="Roboto Mono"/>
                <a:sym typeface="Roboto Mono"/>
              </a:rPr>
            </a:br>
            <a:r>
              <a:rPr lang="en-GB" sz="1100">
                <a:solidFill>
                  <a:srgbClr val="3F51B5"/>
                </a:solidFill>
                <a:latin typeface="Roboto Mono"/>
                <a:ea typeface="Roboto Mono"/>
                <a:cs typeface="Roboto Mono"/>
                <a:sym typeface="Roboto Mono"/>
              </a:rPr>
              <a:t>val</a:t>
            </a:r>
            <a:r>
              <a:rPr lang="en-GB" sz="1100">
                <a:solidFill>
                  <a:srgbClr val="37474F"/>
                </a:solidFill>
                <a:latin typeface="Roboto Mono"/>
                <a:ea typeface="Roboto Mono"/>
                <a:cs typeface="Roboto Mono"/>
                <a:sym typeface="Roboto Mono"/>
              </a:rPr>
              <a:t> repository = mockk&lt;LoginRepository&gt;(relaxed = </a:t>
            </a:r>
            <a:r>
              <a:rPr lang="en-GB" sz="1100">
                <a:solidFill>
                  <a:srgbClr val="3F51B5"/>
                </a:solidFill>
                <a:latin typeface="Roboto Mono"/>
                <a:ea typeface="Roboto Mono"/>
                <a:cs typeface="Roboto Mono"/>
                <a:sym typeface="Roboto Mono"/>
              </a:rPr>
              <a:t>true</a:t>
            </a:r>
            <a:r>
              <a:rPr lang="en-GB" sz="1100">
                <a:solidFill>
                  <a:srgbClr val="37474F"/>
                </a:solidFill>
                <a:latin typeface="Roboto Mono"/>
                <a:ea typeface="Roboto Mono"/>
                <a:cs typeface="Roboto Mono"/>
                <a:sym typeface="Roboto Mono"/>
              </a:rPr>
              <a:t>) {</a:t>
            </a:r>
            <a:endParaRPr sz="1100">
              <a:solidFill>
                <a:srgbClr val="37474F"/>
              </a:solidFill>
              <a:latin typeface="Roboto Mono"/>
              <a:ea typeface="Roboto Mono"/>
              <a:cs typeface="Roboto Mono"/>
              <a:sym typeface="Roboto Mono"/>
            </a:endParaRPr>
          </a:p>
          <a:p>
            <a:pPr indent="0" lvl="0" marL="457200" rtl="0" algn="l">
              <a:lnSpc>
                <a:spcPct val="115000"/>
              </a:lnSpc>
              <a:spcBef>
                <a:spcPts val="1600"/>
              </a:spcBef>
              <a:spcAft>
                <a:spcPts val="0"/>
              </a:spcAft>
              <a:buSzPts val="1800"/>
              <a:buNone/>
            </a:pPr>
            <a:r>
              <a:rPr lang="en-GB" sz="1100">
                <a:solidFill>
                  <a:srgbClr val="37474F"/>
                </a:solidFill>
                <a:latin typeface="Roboto Mono"/>
                <a:ea typeface="Roboto Mono"/>
                <a:cs typeface="Roboto Mono"/>
                <a:sym typeface="Roboto Mono"/>
              </a:rPr>
              <a:t>    every { login(</a:t>
            </a:r>
            <a:r>
              <a:rPr lang="en-GB" sz="1100">
                <a:solidFill>
                  <a:srgbClr val="388E3C"/>
                </a:solidFill>
                <a:latin typeface="Roboto Mono"/>
                <a:ea typeface="Roboto Mono"/>
                <a:cs typeface="Roboto Mono"/>
                <a:sym typeface="Roboto Mono"/>
              </a:rPr>
              <a:t>"test@gmail.com"</a:t>
            </a:r>
            <a:r>
              <a:rPr lang="en-GB" sz="1100">
                <a:solidFill>
                  <a:srgbClr val="37474F"/>
                </a:solidFill>
                <a:latin typeface="Roboto Mono"/>
                <a:ea typeface="Roboto Mono"/>
                <a:cs typeface="Roboto Mono"/>
                <a:sym typeface="Roboto Mono"/>
              </a:rPr>
              <a:t>, any()) }</a:t>
            </a:r>
            <a:endParaRPr sz="1100">
              <a:solidFill>
                <a:srgbClr val="37474F"/>
              </a:solidFill>
              <a:latin typeface="Roboto Mono"/>
              <a:ea typeface="Roboto Mono"/>
              <a:cs typeface="Roboto Mono"/>
              <a:sym typeface="Roboto Mono"/>
            </a:endParaRPr>
          </a:p>
          <a:p>
            <a:pPr indent="0" lvl="0" marL="457200" rtl="0" algn="l">
              <a:lnSpc>
                <a:spcPct val="115000"/>
              </a:lnSpc>
              <a:spcBef>
                <a:spcPts val="1600"/>
              </a:spcBef>
              <a:spcAft>
                <a:spcPts val="0"/>
              </a:spcAft>
              <a:buSzPts val="1800"/>
              <a:buNone/>
            </a:pPr>
            <a:r>
              <a:rPr lang="en-GB" sz="1100">
                <a:solidFill>
                  <a:srgbClr val="37474F"/>
                </a:solidFill>
                <a:latin typeface="Roboto Mono"/>
                <a:ea typeface="Roboto Mono"/>
                <a:cs typeface="Roboto Mono"/>
                <a:sym typeface="Roboto Mono"/>
              </a:rPr>
              <a:t>    returns LoginResult.Success(</a:t>
            </a:r>
            <a:r>
              <a:rPr lang="en-GB" sz="1100">
                <a:solidFill>
                  <a:srgbClr val="388E3C"/>
                </a:solidFill>
                <a:latin typeface="Roboto Mono"/>
                <a:ea typeface="Roboto Mono"/>
                <a:cs typeface="Roboto Mono"/>
                <a:sym typeface="Roboto Mono"/>
              </a:rPr>
              <a:t>"myAccessToken"</a:t>
            </a:r>
            <a:r>
              <a:rPr lang="en-GB" sz="1100">
                <a:solidFill>
                  <a:srgbClr val="37474F"/>
                </a:solidFill>
                <a:latin typeface="Roboto Mono"/>
                <a:ea typeface="Roboto Mono"/>
                <a:cs typeface="Roboto Mono"/>
                <a:sym typeface="Roboto Mono"/>
              </a:rPr>
              <a:t>)</a:t>
            </a:r>
            <a:endParaRPr sz="1100">
              <a:solidFill>
                <a:srgbClr val="37474F"/>
              </a:solidFill>
              <a:latin typeface="Roboto Mono"/>
              <a:ea typeface="Roboto Mono"/>
              <a:cs typeface="Roboto Mono"/>
              <a:sym typeface="Roboto Mono"/>
            </a:endParaRPr>
          </a:p>
          <a:p>
            <a:pPr indent="457200" lvl="0" marL="0" rtl="0" algn="l">
              <a:lnSpc>
                <a:spcPct val="150000"/>
              </a:lnSpc>
              <a:spcBef>
                <a:spcPts val="1600"/>
              </a:spcBef>
              <a:spcAft>
                <a:spcPts val="0"/>
              </a:spcAft>
              <a:buSzPts val="1800"/>
              <a:buNone/>
            </a:pPr>
            <a:r>
              <a:rPr lang="en-GB" sz="1100">
                <a:solidFill>
                  <a:srgbClr val="37474F"/>
                </a:solidFill>
                <a:latin typeface="Roboto Mono"/>
                <a:ea typeface="Roboto Mono"/>
                <a:cs typeface="Roboto Mono"/>
                <a:sym typeface="Roboto Mono"/>
              </a:rPr>
              <a:t>}</a:t>
            </a:r>
            <a:endParaRPr sz="1100">
              <a:solidFill>
                <a:srgbClr val="37474F"/>
              </a:solidFill>
              <a:latin typeface="Roboto Mono"/>
              <a:ea typeface="Roboto Mono"/>
              <a:cs typeface="Roboto Mono"/>
              <a:sym typeface="Roboto Mono"/>
            </a:endParaRPr>
          </a:p>
          <a:p>
            <a:pPr indent="457200" lvl="0" marL="0" rtl="0" algn="l">
              <a:lnSpc>
                <a:spcPct val="150000"/>
              </a:lnSpc>
              <a:spcBef>
                <a:spcPts val="0"/>
              </a:spcBef>
              <a:spcAft>
                <a:spcPts val="0"/>
              </a:spcAft>
              <a:buSzPts val="1800"/>
              <a:buNone/>
            </a:pPr>
            <a:r>
              <a:t/>
            </a:r>
            <a:endParaRPr sz="1100">
              <a:solidFill>
                <a:srgbClr val="37474F"/>
              </a:solidFill>
              <a:latin typeface="Roboto Mono"/>
              <a:ea typeface="Roboto Mono"/>
              <a:cs typeface="Roboto Mono"/>
              <a:sym typeface="Roboto Mono"/>
            </a:endParaRPr>
          </a:p>
          <a:p>
            <a:pPr indent="0" lvl="0" marL="457200" rtl="0" algn="l">
              <a:lnSpc>
                <a:spcPct val="115000"/>
              </a:lnSpc>
              <a:spcBef>
                <a:spcPts val="0"/>
              </a:spcBef>
              <a:spcAft>
                <a:spcPts val="0"/>
              </a:spcAft>
              <a:buSzPts val="1800"/>
              <a:buNone/>
            </a:pPr>
            <a:r>
              <a:rPr lang="en-GB" sz="1100">
                <a:solidFill>
                  <a:srgbClr val="3F51B5"/>
                </a:solidFill>
                <a:latin typeface="Roboto Mono"/>
                <a:ea typeface="Roboto Mono"/>
                <a:cs typeface="Roboto Mono"/>
                <a:sym typeface="Roboto Mono"/>
              </a:rPr>
              <a:t>// When</a:t>
            </a:r>
            <a:br>
              <a:rPr lang="en-GB" sz="1100">
                <a:solidFill>
                  <a:srgbClr val="37474F"/>
                </a:solidFill>
                <a:latin typeface="Roboto Mono"/>
                <a:ea typeface="Roboto Mono"/>
                <a:cs typeface="Roboto Mono"/>
                <a:sym typeface="Roboto Mono"/>
              </a:rPr>
            </a:br>
            <a:r>
              <a:rPr lang="en-GB" sz="1100">
                <a:solidFill>
                  <a:srgbClr val="37474F"/>
                </a:solidFill>
                <a:latin typeface="Roboto Mono"/>
                <a:ea typeface="Roboto Mono"/>
                <a:cs typeface="Roboto Mono"/>
                <a:sym typeface="Roboto Mono"/>
              </a:rPr>
              <a:t>…</a:t>
            </a:r>
            <a:br>
              <a:rPr lang="en-GB" sz="1100">
                <a:solidFill>
                  <a:srgbClr val="37474F"/>
                </a:solidFill>
                <a:latin typeface="Roboto Mono"/>
                <a:ea typeface="Roboto Mono"/>
                <a:cs typeface="Roboto Mono"/>
                <a:sym typeface="Roboto Mono"/>
              </a:rPr>
            </a:br>
            <a:endParaRPr sz="1100">
              <a:solidFill>
                <a:srgbClr val="37474F"/>
              </a:solidFill>
              <a:latin typeface="Roboto Mono"/>
              <a:ea typeface="Roboto Mono"/>
              <a:cs typeface="Roboto Mono"/>
              <a:sym typeface="Roboto Mono"/>
            </a:endParaRPr>
          </a:p>
          <a:p>
            <a:pPr indent="0" lvl="0" marL="457200" rtl="0" algn="l">
              <a:lnSpc>
                <a:spcPct val="115000"/>
              </a:lnSpc>
              <a:spcBef>
                <a:spcPts val="1600"/>
              </a:spcBef>
              <a:spcAft>
                <a:spcPts val="0"/>
              </a:spcAft>
              <a:buSzPts val="1800"/>
              <a:buNone/>
            </a:pPr>
            <a:r>
              <a:rPr lang="en-GB" sz="1100">
                <a:solidFill>
                  <a:srgbClr val="3F51B5"/>
                </a:solidFill>
                <a:latin typeface="Roboto Mono"/>
                <a:ea typeface="Roboto Mono"/>
                <a:cs typeface="Roboto Mono"/>
                <a:sym typeface="Roboto Mono"/>
              </a:rPr>
              <a:t>// Then</a:t>
            </a:r>
            <a:br>
              <a:rPr lang="en-GB" sz="1100">
                <a:solidFill>
                  <a:srgbClr val="37474F"/>
                </a:solidFill>
                <a:latin typeface="Roboto Mono"/>
                <a:ea typeface="Roboto Mono"/>
                <a:cs typeface="Roboto Mono"/>
                <a:sym typeface="Roboto Mono"/>
              </a:rPr>
            </a:br>
            <a:r>
              <a:rPr lang="en-GB" sz="1100">
                <a:solidFill>
                  <a:srgbClr val="37474F"/>
                </a:solidFill>
                <a:latin typeface="Roboto Mono"/>
                <a:ea typeface="Roboto Mono"/>
                <a:cs typeface="Roboto Mono"/>
                <a:sym typeface="Roboto Mono"/>
              </a:rPr>
              <a:t>verify(exactly = 1) { repository.login(</a:t>
            </a:r>
            <a:r>
              <a:rPr lang="en-GB" sz="1100">
                <a:solidFill>
                  <a:srgbClr val="388E3C"/>
                </a:solidFill>
                <a:latin typeface="Roboto Mono"/>
                <a:ea typeface="Roboto Mono"/>
                <a:cs typeface="Roboto Mono"/>
                <a:sym typeface="Roboto Mono"/>
              </a:rPr>
              <a:t>"</a:t>
            </a:r>
            <a:r>
              <a:rPr lang="en-GB" sz="1100" u="sng">
                <a:solidFill>
                  <a:schemeClr val="hlink"/>
                </a:solidFill>
                <a:latin typeface="Roboto Mono"/>
                <a:ea typeface="Roboto Mono"/>
                <a:cs typeface="Roboto Mono"/>
                <a:sym typeface="Roboto Mono"/>
                <a:hlinkClick r:id="rId3"/>
              </a:rPr>
              <a:t>test@gmail.com</a:t>
            </a:r>
            <a:r>
              <a:rPr lang="en-GB" sz="1100">
                <a:solidFill>
                  <a:srgbClr val="388E3C"/>
                </a:solidFill>
                <a:latin typeface="Roboto Mono"/>
                <a:ea typeface="Roboto Mono"/>
                <a:cs typeface="Roboto Mono"/>
                <a:sym typeface="Roboto Mono"/>
              </a:rPr>
              <a:t>", any()</a:t>
            </a:r>
            <a:r>
              <a:rPr lang="en-GB" sz="1100">
                <a:solidFill>
                  <a:srgbClr val="37474F"/>
                </a:solidFill>
                <a:latin typeface="Roboto Mono"/>
                <a:ea typeface="Roboto Mono"/>
                <a:cs typeface="Roboto Mono"/>
                <a:sym typeface="Roboto Mono"/>
              </a:rPr>
              <a:t>) }</a:t>
            </a:r>
            <a:endParaRPr sz="1100">
              <a:solidFill>
                <a:srgbClr val="37474F"/>
              </a:solidFill>
              <a:latin typeface="Roboto Mono"/>
              <a:ea typeface="Roboto Mono"/>
              <a:cs typeface="Roboto Mono"/>
              <a:sym typeface="Roboto Mono"/>
            </a:endParaRPr>
          </a:p>
          <a:p>
            <a:pPr indent="0" lvl="0" marL="457200" rtl="0" algn="l">
              <a:lnSpc>
                <a:spcPct val="115000"/>
              </a:lnSpc>
              <a:spcBef>
                <a:spcPts val="1600"/>
              </a:spcBef>
              <a:spcAft>
                <a:spcPts val="1600"/>
              </a:spcAft>
              <a:buSzPts val="1800"/>
              <a:buNone/>
            </a:pPr>
            <a:r>
              <a:t/>
            </a:r>
            <a:endParaRPr sz="20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21"/>
          <p:cNvSpPr txBox="1"/>
          <p:nvPr>
            <p:ph type="title"/>
          </p:nvPr>
        </p:nvSpPr>
        <p:spPr>
          <a:xfrm>
            <a:off x="460950" y="2065350"/>
            <a:ext cx="8222100" cy="1012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200"/>
              <a:buNone/>
            </a:pPr>
            <a:r>
              <a:rPr lang="en-GB"/>
              <a:t>…pero esta ya es otra historia...</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22"/>
          <p:cNvSpPr txBox="1"/>
          <p:nvPr>
            <p:ph type="title"/>
          </p:nvPr>
        </p:nvSpPr>
        <p:spPr>
          <a:xfrm>
            <a:off x="460950" y="2065350"/>
            <a:ext cx="8222100" cy="1012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200"/>
              <a:buNone/>
            </a:pPr>
            <a:r>
              <a:rPr lang="en-GB"/>
              <a:t>¿Preguntas?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3"/>
          <p:cNvSpPr txBox="1"/>
          <p:nvPr>
            <p:ph type="title"/>
          </p:nvPr>
        </p:nvSpPr>
        <p:spPr>
          <a:xfrm>
            <a:off x="460950" y="2065350"/>
            <a:ext cx="8222100" cy="1012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200"/>
              <a:buNone/>
            </a:pPr>
            <a:r>
              <a:rPr lang="en-GB"/>
              <a:t>Fin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gfd31082e30_0_14"/>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Por qué - beneficios a corto plazo</a:t>
            </a:r>
            <a:endParaRPr/>
          </a:p>
        </p:txBody>
      </p:sp>
      <p:sp>
        <p:nvSpPr>
          <p:cNvPr id="98" name="Google Shape;98;gfd31082e30_0_14"/>
          <p:cNvSpPr txBox="1"/>
          <p:nvPr/>
        </p:nvSpPr>
        <p:spPr>
          <a:xfrm>
            <a:off x="2717400" y="1424850"/>
            <a:ext cx="3709200" cy="2293800"/>
          </a:xfrm>
          <a:prstGeom prst="rect">
            <a:avLst/>
          </a:prstGeom>
          <a:noFill/>
          <a:ln>
            <a:noFill/>
          </a:ln>
        </p:spPr>
        <p:txBody>
          <a:bodyPr anchorCtr="0" anchor="ctr" bIns="91425" lIns="91425" spcFirstLastPara="1" rIns="91425" wrap="square" tIns="91425">
            <a:noAutofit/>
          </a:bodyPr>
          <a:lstStyle/>
          <a:p>
            <a:pPr indent="-342900" lvl="0" marL="457200" rtl="0" algn="just">
              <a:lnSpc>
                <a:spcPct val="200000"/>
              </a:lnSpc>
              <a:spcBef>
                <a:spcPts val="0"/>
              </a:spcBef>
              <a:spcAft>
                <a:spcPts val="0"/>
              </a:spcAft>
              <a:buSzPts val="1800"/>
              <a:buChar char="●"/>
            </a:pPr>
            <a:r>
              <a:rPr lang="en-GB" sz="1800"/>
              <a:t>Corrección de errores</a:t>
            </a:r>
            <a:endParaRPr sz="1800"/>
          </a:p>
          <a:p>
            <a:pPr indent="-342900" lvl="0" marL="457200" rtl="0" algn="just">
              <a:lnSpc>
                <a:spcPct val="200000"/>
              </a:lnSpc>
              <a:spcBef>
                <a:spcPts val="0"/>
              </a:spcBef>
              <a:spcAft>
                <a:spcPts val="0"/>
              </a:spcAft>
              <a:buSzPts val="1800"/>
              <a:buChar char="●"/>
            </a:pPr>
            <a:r>
              <a:rPr lang="en-GB" sz="1800"/>
              <a:t>Limpieza de código duplicado</a:t>
            </a:r>
            <a:endParaRPr sz="1800"/>
          </a:p>
          <a:p>
            <a:pPr indent="-342900" lvl="0" marL="457200" rtl="0" algn="just">
              <a:lnSpc>
                <a:spcPct val="200000"/>
              </a:lnSpc>
              <a:spcBef>
                <a:spcPts val="0"/>
              </a:spcBef>
              <a:spcAft>
                <a:spcPts val="0"/>
              </a:spcAft>
              <a:buSzPts val="1800"/>
              <a:buChar char="●"/>
            </a:pPr>
            <a:r>
              <a:rPr lang="en-GB" sz="1800"/>
              <a:t>Benchmark</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gfd31082e30_0_20"/>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Por qué - beneficios a corto plazo</a:t>
            </a:r>
            <a:endParaRPr/>
          </a:p>
        </p:txBody>
      </p:sp>
      <p:sp>
        <p:nvSpPr>
          <p:cNvPr id="104" name="Google Shape;104;gfd31082e30_0_20"/>
          <p:cNvSpPr txBox="1"/>
          <p:nvPr/>
        </p:nvSpPr>
        <p:spPr>
          <a:xfrm>
            <a:off x="1311163" y="3960425"/>
            <a:ext cx="6521700" cy="6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t>Solución de errores</a:t>
            </a:r>
            <a:endParaRPr sz="3600"/>
          </a:p>
        </p:txBody>
      </p:sp>
      <p:pic>
        <p:nvPicPr>
          <p:cNvPr id="105" name="Google Shape;105;gfd31082e30_0_20"/>
          <p:cNvPicPr preferRelativeResize="0"/>
          <p:nvPr/>
        </p:nvPicPr>
        <p:blipFill>
          <a:blip r:embed="rId3">
            <a:alphaModFix/>
          </a:blip>
          <a:stretch>
            <a:fillRect/>
          </a:stretch>
        </p:blipFill>
        <p:spPr>
          <a:xfrm>
            <a:off x="2373188" y="1376363"/>
            <a:ext cx="4276725" cy="2390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gfd31082e30_0_27"/>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Por qué - beneficios a corto plazo</a:t>
            </a:r>
            <a:endParaRPr/>
          </a:p>
        </p:txBody>
      </p:sp>
      <p:sp>
        <p:nvSpPr>
          <p:cNvPr id="111" name="Google Shape;111;gfd31082e30_0_27"/>
          <p:cNvSpPr txBox="1"/>
          <p:nvPr/>
        </p:nvSpPr>
        <p:spPr>
          <a:xfrm>
            <a:off x="1311163" y="3960425"/>
            <a:ext cx="6521700" cy="6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t>Limpieza de Código Duplicado</a:t>
            </a:r>
            <a:endParaRPr sz="3600"/>
          </a:p>
        </p:txBody>
      </p:sp>
      <p:pic>
        <p:nvPicPr>
          <p:cNvPr id="112" name="Google Shape;112;gfd31082e30_0_27"/>
          <p:cNvPicPr preferRelativeResize="0"/>
          <p:nvPr/>
        </p:nvPicPr>
        <p:blipFill>
          <a:blip r:embed="rId3">
            <a:alphaModFix/>
          </a:blip>
          <a:stretch>
            <a:fillRect/>
          </a:stretch>
        </p:blipFill>
        <p:spPr>
          <a:xfrm>
            <a:off x="1589175" y="771450"/>
            <a:ext cx="5965662" cy="30365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gfd31082e30_0_34"/>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Por qué - beneficios a corto plazo</a:t>
            </a:r>
            <a:endParaRPr/>
          </a:p>
        </p:txBody>
      </p:sp>
      <p:sp>
        <p:nvSpPr>
          <p:cNvPr id="118" name="Google Shape;118;gfd31082e30_0_34"/>
          <p:cNvSpPr txBox="1"/>
          <p:nvPr/>
        </p:nvSpPr>
        <p:spPr>
          <a:xfrm>
            <a:off x="1311163" y="3960425"/>
            <a:ext cx="6521700" cy="6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t>Benchmark</a:t>
            </a:r>
            <a:endParaRPr sz="3600"/>
          </a:p>
        </p:txBody>
      </p:sp>
      <p:pic>
        <p:nvPicPr>
          <p:cNvPr id="119" name="Google Shape;119;gfd31082e30_0_34"/>
          <p:cNvPicPr preferRelativeResize="0"/>
          <p:nvPr/>
        </p:nvPicPr>
        <p:blipFill>
          <a:blip r:embed="rId3">
            <a:alphaModFix/>
          </a:blip>
          <a:stretch>
            <a:fillRect/>
          </a:stretch>
        </p:blipFill>
        <p:spPr>
          <a:xfrm>
            <a:off x="3551263" y="771450"/>
            <a:ext cx="1920569" cy="3036575"/>
          </a:xfrm>
          <a:prstGeom prst="rect">
            <a:avLst/>
          </a:prstGeom>
          <a:noFill/>
          <a:ln>
            <a:noFill/>
          </a:ln>
        </p:spPr>
      </p:pic>
      <p:pic>
        <p:nvPicPr>
          <p:cNvPr id="120" name="Google Shape;120;gfd31082e30_0_34"/>
          <p:cNvPicPr preferRelativeResize="0"/>
          <p:nvPr/>
        </p:nvPicPr>
        <p:blipFill>
          <a:blip r:embed="rId4">
            <a:alphaModFix/>
          </a:blip>
          <a:stretch>
            <a:fillRect/>
          </a:stretch>
        </p:blipFill>
        <p:spPr>
          <a:xfrm>
            <a:off x="2" y="2943400"/>
            <a:ext cx="2200100" cy="2200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fd31082e30_0_42"/>
          <p:cNvSpPr txBox="1"/>
          <p:nvPr>
            <p:ph type="title"/>
          </p:nvPr>
        </p:nvSpPr>
        <p:spPr>
          <a:xfrm>
            <a:off x="98250" y="16350"/>
            <a:ext cx="8826600" cy="60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SzPts val="1100"/>
              <a:buNone/>
            </a:pPr>
            <a:r>
              <a:rPr lang="en-GB"/>
              <a:t>Por qué - beneficios a mediano plazo</a:t>
            </a:r>
            <a:endParaRPr/>
          </a:p>
        </p:txBody>
      </p:sp>
      <p:sp>
        <p:nvSpPr>
          <p:cNvPr id="126" name="Google Shape;126;gfd31082e30_0_42"/>
          <p:cNvSpPr txBox="1"/>
          <p:nvPr/>
        </p:nvSpPr>
        <p:spPr>
          <a:xfrm>
            <a:off x="3510150" y="1624050"/>
            <a:ext cx="2123700" cy="1895400"/>
          </a:xfrm>
          <a:prstGeom prst="rect">
            <a:avLst/>
          </a:prstGeom>
          <a:noFill/>
          <a:ln>
            <a:noFill/>
          </a:ln>
        </p:spPr>
        <p:txBody>
          <a:bodyPr anchorCtr="0" anchor="ctr" bIns="91425" lIns="91425" spcFirstLastPara="1" rIns="91425" wrap="square" tIns="91425">
            <a:noAutofit/>
          </a:bodyPr>
          <a:lstStyle/>
          <a:p>
            <a:pPr indent="-317500" lvl="0" marL="457200" rtl="0" algn="just">
              <a:lnSpc>
                <a:spcPct val="200000"/>
              </a:lnSpc>
              <a:spcBef>
                <a:spcPts val="0"/>
              </a:spcBef>
              <a:spcAft>
                <a:spcPts val="0"/>
              </a:spcAft>
              <a:buSzPts val="1400"/>
              <a:buChar char="●"/>
            </a:pPr>
            <a:r>
              <a:rPr lang="en-GB"/>
              <a:t>Fiabilidad</a:t>
            </a:r>
            <a:endParaRPr/>
          </a:p>
          <a:p>
            <a:pPr indent="-317500" lvl="0" marL="457200" rtl="0" algn="just">
              <a:lnSpc>
                <a:spcPct val="200000"/>
              </a:lnSpc>
              <a:spcBef>
                <a:spcPts val="0"/>
              </a:spcBef>
              <a:spcAft>
                <a:spcPts val="0"/>
              </a:spcAft>
              <a:buSzPts val="1400"/>
              <a:buChar char="●"/>
            </a:pPr>
            <a:r>
              <a:rPr lang="en-GB"/>
              <a:t>Inmutabilidad</a:t>
            </a:r>
            <a:endParaRPr/>
          </a:p>
          <a:p>
            <a:pPr indent="-317500" lvl="0" marL="457200" rtl="0" algn="just">
              <a:lnSpc>
                <a:spcPct val="200000"/>
              </a:lnSpc>
              <a:spcBef>
                <a:spcPts val="0"/>
              </a:spcBef>
              <a:spcAft>
                <a:spcPts val="0"/>
              </a:spcAft>
              <a:buSzPts val="1400"/>
              <a:buChar char="●"/>
            </a:pPr>
            <a:r>
              <a:rPr lang="en-GB"/>
              <a:t>Simplicidad</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